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</p:sldMasterIdLst>
  <p:notesMasterIdLst>
    <p:notesMasterId r:id="rId14"/>
  </p:notesMasterIdLst>
  <p:sldIdLst>
    <p:sldId id="271" r:id="rId3"/>
    <p:sldId id="265" r:id="rId4"/>
    <p:sldId id="266" r:id="rId5"/>
    <p:sldId id="267" r:id="rId6"/>
    <p:sldId id="268" r:id="rId7"/>
    <p:sldId id="270" r:id="rId8"/>
    <p:sldId id="280" r:id="rId9"/>
    <p:sldId id="281" r:id="rId10"/>
    <p:sldId id="277" r:id="rId11"/>
    <p:sldId id="275" r:id="rId12"/>
    <p:sldId id="276" r:id="rId13"/>
  </p:sldIdLst>
  <p:sldSz cx="12192000" cy="6858000"/>
  <p:notesSz cx="7010400" cy="92964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95A"/>
    <a:srgbClr val="FAFAFA"/>
    <a:srgbClr val="AE97A1"/>
    <a:srgbClr val="643428"/>
    <a:srgbClr val="FBFBFB"/>
    <a:srgbClr val="3FA59F"/>
    <a:srgbClr val="FCEEC7"/>
    <a:srgbClr val="F7FAE5"/>
    <a:srgbClr val="FDF0C4"/>
    <a:srgbClr val="C0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C7C9D-4BB0-47A3-A98A-22C821B2E3BC}" type="datetimeFigureOut">
              <a:rPr lang="x-none" smtClean="0"/>
              <a:t>11.02.2025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CC3856-69E7-4871-AC45-A1614149D38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6225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36BF47D-40A4-A1C0-09EF-78A8BC387D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CC412CE0-317C-4DC0-6108-E507E2A5AE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D351F883-D22A-D66A-A7BD-A25FD9CDA6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4D80D44-B913-E416-8C36-090580FA9F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12932-5204-4311-AE25-8C67730DF944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31490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>
          <a:xfrm>
            <a:off x="8" y="6"/>
            <a:ext cx="2929837" cy="498852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829766" y="9443664"/>
            <a:ext cx="2929837" cy="498851"/>
          </a:xfrm>
          <a:prstGeom prst="rect">
            <a:avLst/>
          </a:prstGeom>
        </p:spPr>
        <p:txBody>
          <a:bodyPr/>
          <a:lstStyle/>
          <a:p>
            <a:fld id="{F1732A2B-0E36-4D94-BE9F-4F520D8A9F09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685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39C8CFD-6A7A-73CE-B925-57541A903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E783587D-56D1-8FC8-0C77-F9E3CE236C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73643D5F-F38D-DECE-654B-D14D81564C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81557E5-F410-C65D-8C81-76AB719704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12932-5204-4311-AE25-8C67730DF944}" type="slidenum">
              <a:rPr lang="x-none" smtClean="0"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68641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44311C7-FD3A-8DA6-1D14-69396BC9B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1EB528FD-78B6-9D76-0F61-66349BA455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84F2D528-4133-D97F-6313-8B433EDA42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3EDEA12-6816-18F6-6AA1-E18B3F81F9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12932-5204-4311-AE25-8C67730DF944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0893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29DA501-51A8-D8F3-40CB-700BB5FA8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EE8A567F-3406-6155-1E44-26AE923A15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1B60861B-FB59-CC3B-115B-E3E39685E5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98635E7-E83F-6592-0A72-9C9D2C2355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12932-5204-4311-AE25-8C67730DF944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889535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F83A1FF-1F40-2D6A-B171-94FBBCA6F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23D17271-AAAF-27B1-4E97-29ED31C7D5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F7FEF91D-7DDB-348B-6B29-E33E9A446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467E72F-D131-68EE-7B9F-BEEE8CACFF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A12932-5204-4311-AE25-8C67730DF944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43376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>
          <a:xfrm>
            <a:off x="8" y="6"/>
            <a:ext cx="2929837" cy="498852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829766" y="9443664"/>
            <a:ext cx="2929837" cy="498851"/>
          </a:xfrm>
          <a:prstGeom prst="rect">
            <a:avLst/>
          </a:prstGeom>
        </p:spPr>
        <p:txBody>
          <a:bodyPr/>
          <a:lstStyle/>
          <a:p>
            <a:fld id="{F1732A2B-0E36-4D94-BE9F-4F520D8A9F09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45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>
          <a:xfrm>
            <a:off x="8" y="6"/>
            <a:ext cx="2929837" cy="498852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829766" y="9443664"/>
            <a:ext cx="2929837" cy="498851"/>
          </a:xfrm>
          <a:prstGeom prst="rect">
            <a:avLst/>
          </a:prstGeom>
        </p:spPr>
        <p:txBody>
          <a:bodyPr/>
          <a:lstStyle/>
          <a:p>
            <a:fld id="{F1732A2B-0E36-4D94-BE9F-4F520D8A9F09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94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>
          <a:xfrm>
            <a:off x="8" y="6"/>
            <a:ext cx="2929837" cy="498852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829766" y="9443664"/>
            <a:ext cx="2929837" cy="498851"/>
          </a:xfrm>
          <a:prstGeom prst="rect">
            <a:avLst/>
          </a:prstGeom>
        </p:spPr>
        <p:txBody>
          <a:bodyPr/>
          <a:lstStyle/>
          <a:p>
            <a:fld id="{F1732A2B-0E36-4D94-BE9F-4F520D8A9F09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74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>
          <a:xfrm>
            <a:off x="8" y="6"/>
            <a:ext cx="2929837" cy="498852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829766" y="9443664"/>
            <a:ext cx="2929837" cy="498851"/>
          </a:xfrm>
          <a:prstGeom prst="rect">
            <a:avLst/>
          </a:prstGeom>
        </p:spPr>
        <p:txBody>
          <a:bodyPr/>
          <a:lstStyle/>
          <a:p>
            <a:fld id="{F1732A2B-0E36-4D94-BE9F-4F520D8A9F09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279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938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289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92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2478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951A-3C50-4946-929A-F59B7711815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57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E18B6-E79C-4A5D-A2A5-AFD519856AA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92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BD71B-4BD7-42AC-AFBF-6BAA7D2FC4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75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6A06-E128-47A4-B296-A47CDE7EAF5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500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8F109-8B50-4513-9D20-A982071423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9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016D-E415-49BA-9C5B-1B6B5AF3167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55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FD048-C0FD-4E59-A25D-67FBF3168E6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23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280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F464E-435E-4296-A3CE-CF6E7A13AA5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75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737C4-9302-400E-AC0F-4C63DF7F5E0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34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37A1B-2D2F-46B5-B20C-A68DB4E9103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80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883B-9BBB-4832-B76E-424277A04D2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0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7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50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478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479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817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63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10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443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8B629-618E-4BBF-8D82-97054B50198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11.02.2025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AA196-378B-4E34-85CE-A28CFE21B2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6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76.jpe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11" Type="http://schemas.openxmlformats.org/officeDocument/2006/relationships/image" Target="../media/image80.png"/><Relationship Id="rId5" Type="http://schemas.openxmlformats.org/officeDocument/2006/relationships/image" Target="../media/image78.png"/><Relationship Id="rId10" Type="http://schemas.openxmlformats.org/officeDocument/2006/relationships/image" Target="NULL"/><Relationship Id="rId4" Type="http://schemas.openxmlformats.org/officeDocument/2006/relationships/image" Target="../media/image77.png"/><Relationship Id="rId9" Type="http://schemas.openxmlformats.org/officeDocument/2006/relationships/image" Target="../media/image7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76.jpe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11" Type="http://schemas.openxmlformats.org/officeDocument/2006/relationships/image" Target="../media/image80.png"/><Relationship Id="rId5" Type="http://schemas.openxmlformats.org/officeDocument/2006/relationships/image" Target="../media/image78.png"/><Relationship Id="rId10" Type="http://schemas.openxmlformats.org/officeDocument/2006/relationships/image" Target="NULL"/><Relationship Id="rId4" Type="http://schemas.openxmlformats.org/officeDocument/2006/relationships/image" Target="../media/image77.png"/><Relationship Id="rId9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jpeg"/><Relationship Id="rId17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5" Type="http://schemas.openxmlformats.org/officeDocument/2006/relationships/image" Target="../media/image5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Relationship Id="rId14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3.jpeg"/><Relationship Id="rId18" Type="http://schemas.openxmlformats.org/officeDocument/2006/relationships/image" Target="../media/image68.jpeg"/><Relationship Id="rId3" Type="http://schemas.openxmlformats.org/officeDocument/2006/relationships/image" Target="../media/image53.jpeg"/><Relationship Id="rId21" Type="http://schemas.openxmlformats.org/officeDocument/2006/relationships/image" Target="../media/image71.jpeg"/><Relationship Id="rId7" Type="http://schemas.openxmlformats.org/officeDocument/2006/relationships/image" Target="../media/image57.jpeg"/><Relationship Id="rId12" Type="http://schemas.openxmlformats.org/officeDocument/2006/relationships/image" Target="../media/image62.jpeg"/><Relationship Id="rId17" Type="http://schemas.openxmlformats.org/officeDocument/2006/relationships/image" Target="../media/image67.jpeg"/><Relationship Id="rId25" Type="http://schemas.openxmlformats.org/officeDocument/2006/relationships/image" Target="../media/image75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6.png"/><Relationship Id="rId20" Type="http://schemas.openxmlformats.org/officeDocument/2006/relationships/image" Target="../media/image7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24" Type="http://schemas.openxmlformats.org/officeDocument/2006/relationships/image" Target="../media/image74.jpeg"/><Relationship Id="rId5" Type="http://schemas.openxmlformats.org/officeDocument/2006/relationships/image" Target="../media/image55.jpeg"/><Relationship Id="rId15" Type="http://schemas.openxmlformats.org/officeDocument/2006/relationships/image" Target="../media/image65.jpeg"/><Relationship Id="rId23" Type="http://schemas.openxmlformats.org/officeDocument/2006/relationships/image" Target="../media/image73.jpeg"/><Relationship Id="rId10" Type="http://schemas.openxmlformats.org/officeDocument/2006/relationships/image" Target="../media/image60.jpeg"/><Relationship Id="rId19" Type="http://schemas.openxmlformats.org/officeDocument/2006/relationships/image" Target="../media/image69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Relationship Id="rId14" Type="http://schemas.openxmlformats.org/officeDocument/2006/relationships/image" Target="../media/image64.jpeg"/><Relationship Id="rId22" Type="http://schemas.openxmlformats.org/officeDocument/2006/relationships/image" Target="../media/image7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76.jpe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0.png"/><Relationship Id="rId5" Type="http://schemas.openxmlformats.org/officeDocument/2006/relationships/image" Target="../media/image78.png"/><Relationship Id="rId10" Type="http://schemas.openxmlformats.org/officeDocument/2006/relationships/image" Target="NULL"/><Relationship Id="rId4" Type="http://schemas.openxmlformats.org/officeDocument/2006/relationships/image" Target="../media/image77.png"/><Relationship Id="rId9" Type="http://schemas.openxmlformats.org/officeDocument/2006/relationships/image" Target="../media/image7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76.jpe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0.png"/><Relationship Id="rId5" Type="http://schemas.openxmlformats.org/officeDocument/2006/relationships/image" Target="../media/image78.png"/><Relationship Id="rId10" Type="http://schemas.openxmlformats.org/officeDocument/2006/relationships/image" Target="NULL"/><Relationship Id="rId4" Type="http://schemas.openxmlformats.org/officeDocument/2006/relationships/image" Target="../media/image77.png"/><Relationship Id="rId9" Type="http://schemas.openxmlformats.org/officeDocument/2006/relationships/image" Target="../media/image7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76.jpeg"/><Relationship Id="rId12" Type="http://schemas.openxmlformats.org/officeDocument/2006/relationships/image" Target="../media/image8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11" Type="http://schemas.openxmlformats.org/officeDocument/2006/relationships/image" Target="../media/image80.png"/><Relationship Id="rId5" Type="http://schemas.openxmlformats.org/officeDocument/2006/relationships/image" Target="../media/image78.png"/><Relationship Id="rId10" Type="http://schemas.openxmlformats.org/officeDocument/2006/relationships/image" Target="NULL"/><Relationship Id="rId4" Type="http://schemas.openxmlformats.org/officeDocument/2006/relationships/image" Target="../media/image77.png"/><Relationship Id="rId9" Type="http://schemas.openxmlformats.org/officeDocument/2006/relationships/image" Target="../media/image7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/>
          <a:stretch>
            <a:fillRect/>
          </a:stretch>
        </p:blipFill>
        <p:spPr>
          <a:xfrm>
            <a:off x="0" y="0"/>
            <a:ext cx="8452083" cy="6858000"/>
          </a:xfrm>
          <a:prstGeom prst="rect">
            <a:avLst/>
          </a:prstGeom>
        </p:spPr>
      </p:pic>
      <p:sp>
        <p:nvSpPr>
          <p:cNvPr id="3" name="Тікбұрыш 2"/>
          <p:cNvSpPr/>
          <p:nvPr/>
        </p:nvSpPr>
        <p:spPr>
          <a:xfrm>
            <a:off x="4060767" y="3839314"/>
            <a:ext cx="80019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МЕКТЕПКЕ ДЕЙІНГІ ЖӘНЕ БАСТАУЫШ БІЛІМ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БЕРУДІҢ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АРАСЫНДАҒЫ САБАҚТАСТЫҚ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8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4A66700E-970E-4D87-BF32-BFFC6D4956CB}"/>
              </a:ext>
            </a:extLst>
          </p:cNvPr>
          <p:cNvSpPr/>
          <p:nvPr/>
        </p:nvSpPr>
        <p:spPr>
          <a:xfrm>
            <a:off x="1221979" y="187757"/>
            <a:ext cx="9748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ДОКАЗАННЫЕ ФАКТОРЫ ВЛИЯНИЯ НА КАЧЕСТВО ОБРАЗОВАНИЯ</a:t>
            </a:r>
          </a:p>
        </p:txBody>
      </p:sp>
      <p:pic>
        <p:nvPicPr>
          <p:cNvPr id="13" name="Picture 2" descr="Home page - OECD">
            <a:extLst>
              <a:ext uri="{FF2B5EF4-FFF2-40B4-BE49-F238E27FC236}">
                <a16:creationId xmlns="" xmlns:a16="http://schemas.microsoft.com/office/drawing/2014/main" id="{D8809C80-336E-E67B-2032-FC11F051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861" y="10426839"/>
            <a:ext cx="107587" cy="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20"/>
          <p:cNvSpPr/>
          <p:nvPr/>
        </p:nvSpPr>
        <p:spPr>
          <a:xfrm>
            <a:off x="191123" y="49556"/>
            <a:ext cx="11785600" cy="564503"/>
          </a:xfrm>
          <a:custGeom>
            <a:avLst/>
            <a:gdLst/>
            <a:ahLst/>
            <a:cxnLst/>
            <a:rect l="l" t="t" r="r" b="b"/>
            <a:pathLst>
              <a:path w="5084720" h="1198080">
                <a:moveTo>
                  <a:pt x="4960260" y="1198080"/>
                </a:moveTo>
                <a:lnTo>
                  <a:pt x="124460" y="1198080"/>
                </a:lnTo>
                <a:cubicBezTo>
                  <a:pt x="55880" y="1198080"/>
                  <a:pt x="0" y="1142200"/>
                  <a:pt x="0" y="107362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960260" y="0"/>
                </a:lnTo>
                <a:cubicBezTo>
                  <a:pt x="5028840" y="0"/>
                  <a:pt x="5084720" y="55880"/>
                  <a:pt x="5084720" y="124460"/>
                </a:cubicBezTo>
                <a:lnTo>
                  <a:pt x="5084720" y="1073620"/>
                </a:lnTo>
                <a:cubicBezTo>
                  <a:pt x="5084720" y="1142200"/>
                  <a:pt x="5028840" y="1198080"/>
                  <a:pt x="4960260" y="1198080"/>
                </a:cubicBezTo>
                <a:close/>
              </a:path>
            </a:pathLst>
          </a:custGeom>
          <a:solidFill>
            <a:srgbClr val="F6F6F6"/>
          </a:solidFill>
        </p:spPr>
      </p:sp>
      <p:sp>
        <p:nvSpPr>
          <p:cNvPr id="64" name="Прямоугольник 63"/>
          <p:cNvSpPr/>
          <p:nvPr/>
        </p:nvSpPr>
        <p:spPr>
          <a:xfrm>
            <a:off x="283835" y="152394"/>
            <a:ext cx="11504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сыныпқа </a:t>
            </a:r>
            <a:r>
              <a:rPr lang="kk-K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барғанға </a:t>
            </a:r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 </a:t>
            </a:r>
            <a:r>
              <a:rPr lang="kk-K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құзыреттілікті </a:t>
            </a:r>
            <a:r>
              <a:rPr lang="kk-K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арттыру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421644" y="1699606"/>
            <a:ext cx="11348715" cy="1555513"/>
            <a:chOff x="2455910" y="7124702"/>
            <a:chExt cx="10333637" cy="2003506"/>
          </a:xfrm>
        </p:grpSpPr>
        <p:pic>
          <p:nvPicPr>
            <p:cNvPr id="67" name="object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2455910" y="7124702"/>
              <a:ext cx="10333637" cy="200350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68" name="TextBox 67"/>
            <p:cNvSpPr txBox="1"/>
            <p:nvPr/>
          </p:nvSpPr>
          <p:spPr>
            <a:xfrm rot="10800000" flipV="1">
              <a:off x="2922490" y="7615682"/>
              <a:ext cx="1182287" cy="911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</a:p>
            <a:p>
              <a:pPr algn="ctr" defTabSz="457200"/>
              <a:r>
                <a:rPr lang="ru-RU" sz="2000" b="1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806160" y="7721295"/>
              <a:ext cx="1397250" cy="911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</a:p>
            <a:p>
              <a:pPr algn="ctr" defTabSz="457200"/>
              <a:r>
                <a:rPr lang="ru-RU" sz="2000" b="1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 rot="10800000" flipH="1" flipV="1">
              <a:off x="6622701" y="7687320"/>
              <a:ext cx="1691873" cy="911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</a:p>
            <a:p>
              <a:pPr algn="ctr" defTabSz="457200"/>
              <a:r>
                <a:rPr lang="ru-RU" sz="2000" b="1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 rot="10800000" flipV="1">
              <a:off x="8733865" y="7635867"/>
              <a:ext cx="1397250" cy="911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  <a:p>
              <a:pPr algn="ctr" defTabSz="457200"/>
              <a:r>
                <a:rPr lang="ru-RU" sz="2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ru-RU" sz="2000" b="1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 rot="10800000" flipV="1">
              <a:off x="10869185" y="7578830"/>
              <a:ext cx="1182291" cy="9117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pPr algn="ctr" defTabSz="457200"/>
              <a:r>
                <a:rPr lang="ru-RU" sz="2000" b="1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Freeform 12"/>
          <p:cNvSpPr/>
          <p:nvPr/>
        </p:nvSpPr>
        <p:spPr>
          <a:xfrm>
            <a:off x="4641697" y="900767"/>
            <a:ext cx="1825053" cy="662953"/>
          </a:xfrm>
          <a:custGeom>
            <a:avLst/>
            <a:gdLst/>
            <a:ahLst/>
            <a:cxnLst/>
            <a:rect l="l" t="t" r="r" b="b"/>
            <a:pathLst>
              <a:path w="2763919" h="882511">
                <a:moveTo>
                  <a:pt x="0" y="0"/>
                </a:moveTo>
                <a:lnTo>
                  <a:pt x="2763918" y="0"/>
                </a:lnTo>
                <a:lnTo>
                  <a:pt x="2763918" y="882511"/>
                </a:lnTo>
                <a:lnTo>
                  <a:pt x="0" y="8825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31"/>
          <p:cNvSpPr/>
          <p:nvPr/>
        </p:nvSpPr>
        <p:spPr>
          <a:xfrm>
            <a:off x="6466750" y="903419"/>
            <a:ext cx="983572" cy="669814"/>
          </a:xfrm>
          <a:custGeom>
            <a:avLst/>
            <a:gdLst/>
            <a:ahLst/>
            <a:cxnLst/>
            <a:rect l="l" t="t" r="r" b="b"/>
            <a:pathLst>
              <a:path w="1226460" h="379088">
                <a:moveTo>
                  <a:pt x="0" y="0"/>
                </a:moveTo>
                <a:lnTo>
                  <a:pt x="1226460" y="0"/>
                </a:lnTo>
                <a:lnTo>
                  <a:pt x="1226460" y="379088"/>
                </a:lnTo>
                <a:lnTo>
                  <a:pt x="0" y="3790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5" name="TextBox 24"/>
          <p:cNvSpPr txBox="1"/>
          <p:nvPr/>
        </p:nvSpPr>
        <p:spPr>
          <a:xfrm>
            <a:off x="6498968" y="837786"/>
            <a:ext cx="5867583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ҚОРШАҒАН ОРТАМЕН </a:t>
            </a:r>
          </a:p>
          <a:p>
            <a:pPr algn="ctr" defTabSz="457200">
              <a:lnSpc>
                <a:spcPts val="2800"/>
              </a:lnSpc>
            </a:pP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ТАНЫСТЫРУ</a:t>
            </a:r>
            <a:endParaRPr lang="ru-RU" sz="20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084F63F8-6A20-25D1-ABD7-29064974B1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69" y="1821298"/>
            <a:ext cx="825593" cy="825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516F5818-0BFA-7E17-1394-EFA5049019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85790" y="1366407"/>
            <a:ext cx="1344349" cy="1150334"/>
          </a:xfrm>
          <a:prstGeom prst="rect">
            <a:avLst/>
          </a:prstGeom>
        </p:spPr>
      </p:pic>
      <p:sp>
        <p:nvSpPr>
          <p:cNvPr id="19" name="TextBox 24"/>
          <p:cNvSpPr txBox="1"/>
          <p:nvPr/>
        </p:nvSpPr>
        <p:spPr>
          <a:xfrm>
            <a:off x="-229917" y="886442"/>
            <a:ext cx="5155074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400" b="1" dirty="0" err="1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Әлеуметтік-эмоционалды</a:t>
            </a:r>
            <a:r>
              <a:rPr lang="ru-RU" sz="24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endParaRPr lang="ru-RU" sz="2400" b="1" dirty="0" smtClean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  <a:p>
            <a:pPr algn="ctr" defTabSz="457200">
              <a:lnSpc>
                <a:spcPts val="2800"/>
              </a:lnSpc>
            </a:pPr>
            <a:r>
              <a:rPr lang="ru-RU" sz="2400" b="1" dirty="0" err="1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дағдылар</a:t>
            </a:r>
            <a:endParaRPr lang="ru-RU" sz="24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59035" y="3340552"/>
            <a:ext cx="2183277" cy="1570483"/>
            <a:chOff x="421643" y="3824805"/>
            <a:chExt cx="2183277" cy="885809"/>
          </a:xfrm>
        </p:grpSpPr>
        <p:sp>
          <p:nvSpPr>
            <p:cNvPr id="3" name="Блок-схема: процесс 2"/>
            <p:cNvSpPr/>
            <p:nvPr/>
          </p:nvSpPr>
          <p:spPr>
            <a:xfrm>
              <a:off x="421643" y="3824805"/>
              <a:ext cx="2183277" cy="885809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TextBox 26"/>
            <p:cNvSpPr txBox="1"/>
            <p:nvPr/>
          </p:nvSpPr>
          <p:spPr>
            <a:xfrm>
              <a:off x="421644" y="3862128"/>
              <a:ext cx="2112056" cy="8332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Фотосуреттерде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өзін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таниды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жауап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береді</a:t>
              </a:r>
              <a:endParaRPr lang="ru-RU" sz="1200" b="1" dirty="0" smtClean="0">
                <a:solidFill>
                  <a:schemeClr val="accent1">
                    <a:lumMod val="75000"/>
                  </a:schemeClr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Күлімсірейді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басын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изейді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өзіне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жақын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ересек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адамдарына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қол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бұлғайды</a:t>
              </a:r>
              <a:endParaRPr lang="ru-RU" sz="1200" b="1" dirty="0" smtClean="0">
                <a:solidFill>
                  <a:schemeClr val="accent1">
                    <a:lumMod val="75000"/>
                  </a:schemeClr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Қоршаған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ортаға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қызығушылық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танытады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616266" y="3335595"/>
            <a:ext cx="2158641" cy="1725417"/>
            <a:chOff x="369399" y="3316029"/>
            <a:chExt cx="2078009" cy="2345125"/>
          </a:xfrm>
        </p:grpSpPr>
        <p:sp>
          <p:nvSpPr>
            <p:cNvPr id="28" name="Блок-схема: процесс 27"/>
            <p:cNvSpPr/>
            <p:nvPr/>
          </p:nvSpPr>
          <p:spPr>
            <a:xfrm>
              <a:off x="369399" y="3316029"/>
              <a:ext cx="2078009" cy="2345125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TextBox 26"/>
            <p:cNvSpPr txBox="1"/>
            <p:nvPr/>
          </p:nvSpPr>
          <p:spPr>
            <a:xfrm>
              <a:off x="409560" y="3378409"/>
              <a:ext cx="1950452" cy="22589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Атын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атағанда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жауап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береді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өзін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айнадан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және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фотосуреттерден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таниды</a:t>
              </a:r>
              <a:endParaRPr lang="ru-RU" sz="12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Ата-анасын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және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өзіне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жақын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ересек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адамдарды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таниды</a:t>
              </a:r>
              <a:endParaRPr lang="ru-RU" sz="12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Қоршаған ортадағы заттарды </a:t>
              </a:r>
              <a:r>
                <a:rPr lang="kk-KZ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атайды</a:t>
              </a:r>
              <a:endParaRPr lang="ru-RU" sz="12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864315" y="3331091"/>
            <a:ext cx="2343062" cy="1791721"/>
            <a:chOff x="352063" y="3706035"/>
            <a:chExt cx="2209839" cy="839703"/>
          </a:xfrm>
        </p:grpSpPr>
        <p:sp>
          <p:nvSpPr>
            <p:cNvPr id="31" name="Блок-схема: процесс 30"/>
            <p:cNvSpPr/>
            <p:nvPr/>
          </p:nvSpPr>
          <p:spPr>
            <a:xfrm>
              <a:off x="352063" y="3706035"/>
              <a:ext cx="2209839" cy="839703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TextBox 26"/>
            <p:cNvSpPr txBox="1"/>
            <p:nvPr/>
          </p:nvSpPr>
          <p:spPr>
            <a:xfrm>
              <a:off x="364583" y="3720151"/>
              <a:ext cx="2144787" cy="7789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Отбасы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мүшелерін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және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өзіне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жақын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адамдардың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есімдерін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атайды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Сюжетті-рөлдік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ойындарда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отбасы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мүшелерінің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рөлін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latin typeface="Aileron Ultra-Bold"/>
                  <a:ea typeface="Aileron Ultra-Bold"/>
                  <a:cs typeface="Aileron Ultra-Bold"/>
                  <a:sym typeface="Aileron Ultra-Bold"/>
                </a:rPr>
                <a:t>ойнайды</a:t>
              </a:r>
              <a:endParaRPr lang="ru-RU" sz="1200" b="1" dirty="0" smtClean="0"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Ойнау үшін қоршаған ортадағы заттарды </a:t>
              </a:r>
              <a:r>
                <a:rPr lang="kk-KZ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пайдаланады</a:t>
              </a:r>
              <a:endParaRPr lang="ru-RU" sz="1200" b="1" dirty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262187" y="3322694"/>
            <a:ext cx="2271400" cy="3390719"/>
            <a:chOff x="417758" y="3718457"/>
            <a:chExt cx="2185826" cy="1333593"/>
          </a:xfrm>
        </p:grpSpPr>
        <p:sp>
          <p:nvSpPr>
            <p:cNvPr id="34" name="Блок-схема: процесс 33"/>
            <p:cNvSpPr/>
            <p:nvPr/>
          </p:nvSpPr>
          <p:spPr>
            <a:xfrm>
              <a:off x="417758" y="3718457"/>
              <a:ext cx="218582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TextBox 26"/>
            <p:cNvSpPr txBox="1"/>
            <p:nvPr/>
          </p:nvSpPr>
          <p:spPr>
            <a:xfrm>
              <a:off x="433497" y="3724972"/>
              <a:ext cx="2130233" cy="132707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Отбасындағы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сүйікті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адамдар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обасылық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мерекелер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мен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дәстүрлер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туыстық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қатынастар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жөнінде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әңгімелейді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endParaRPr lang="ru-RU" sz="12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Елді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тұрғылықты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мекен-жайын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біледі</a:t>
              </a:r>
              <a:r>
                <a:rPr lang="ru-RU" sz="12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және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атайды</a:t>
              </a:r>
              <a:endParaRPr lang="ru-RU" sz="12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Тапсырманы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жауапкершілікпен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орындауға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тырысады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Ересек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адамдардың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мамандықтарына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отбасы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мүшелерінің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жұмысына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қызығушылық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танытады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және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біледі</a:t>
              </a:r>
              <a:endParaRPr lang="ru-RU" sz="12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9594856" y="3322700"/>
            <a:ext cx="2381867" cy="3920072"/>
            <a:chOff x="452028" y="3724315"/>
            <a:chExt cx="2152836" cy="1160868"/>
          </a:xfrm>
        </p:grpSpPr>
        <p:sp>
          <p:nvSpPr>
            <p:cNvPr id="37" name="Блок-схема: процесс 36"/>
            <p:cNvSpPr/>
            <p:nvPr/>
          </p:nvSpPr>
          <p:spPr>
            <a:xfrm>
              <a:off x="452028" y="3724315"/>
              <a:ext cx="2152836" cy="1046924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TextBox 26"/>
            <p:cNvSpPr txBox="1"/>
            <p:nvPr/>
          </p:nvSpPr>
          <p:spPr>
            <a:xfrm>
              <a:off x="478136" y="3733515"/>
              <a:ext cx="2100620" cy="115166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Отан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Мемлекеттік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рәміздер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мерекелер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ұлттық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дәстүрлер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мен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әдет-ғұрыптар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туралы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біледі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патриоттық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сезімдерін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білдіреді</a:t>
              </a:r>
              <a:endParaRPr lang="ru-RU" sz="12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Үлкен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және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ересек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адамдардың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еңбегін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құрметтейді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кішілерге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қамқорлық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жасайды</a:t>
              </a:r>
              <a:endParaRPr lang="ru-RU" sz="12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Жыл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мезгілдерін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табиғат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құбылыстарын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жануарлар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мен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өсімдіктерді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біледі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туған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өлкенің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табиғатына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қамқорлық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көрсетеді</a:t>
              </a:r>
              <a:endParaRPr lang="ru-RU" sz="12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Ұжымдық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қызмет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түрлеріне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қатысады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тапсырмаларды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орындайды</a:t>
              </a:r>
              <a:r>
                <a:rPr lang="ru-RU" sz="12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жұмыс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нәтижелерін</a:t>
              </a:r>
              <a:r>
                <a:rPr lang="ru-RU" sz="12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бағалайды</a:t>
              </a:r>
              <a:endParaRPr lang="ru-RU" sz="1200" b="1" dirty="0" smtClean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391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4A66700E-970E-4D87-BF32-BFFC6D4956CB}"/>
              </a:ext>
            </a:extLst>
          </p:cNvPr>
          <p:cNvSpPr/>
          <p:nvPr/>
        </p:nvSpPr>
        <p:spPr>
          <a:xfrm>
            <a:off x="1221979" y="187757"/>
            <a:ext cx="9748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ДОКАЗАННЫЕ ФАКТОРЫ ВЛИЯНИЯ НА КАЧЕСТВО ОБРАЗОВАНИЯ</a:t>
            </a:r>
          </a:p>
        </p:txBody>
      </p:sp>
      <p:pic>
        <p:nvPicPr>
          <p:cNvPr id="13" name="Picture 2" descr="Home page - OECD">
            <a:extLst>
              <a:ext uri="{FF2B5EF4-FFF2-40B4-BE49-F238E27FC236}">
                <a16:creationId xmlns="" xmlns:a16="http://schemas.microsoft.com/office/drawing/2014/main" id="{D8809C80-336E-E67B-2032-FC11F051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861" y="10426839"/>
            <a:ext cx="107587" cy="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20"/>
          <p:cNvSpPr/>
          <p:nvPr/>
        </p:nvSpPr>
        <p:spPr>
          <a:xfrm>
            <a:off x="166543" y="98254"/>
            <a:ext cx="11785600" cy="564503"/>
          </a:xfrm>
          <a:custGeom>
            <a:avLst/>
            <a:gdLst/>
            <a:ahLst/>
            <a:cxnLst/>
            <a:rect l="l" t="t" r="r" b="b"/>
            <a:pathLst>
              <a:path w="5084720" h="1198080">
                <a:moveTo>
                  <a:pt x="4960260" y="1198080"/>
                </a:moveTo>
                <a:lnTo>
                  <a:pt x="124460" y="1198080"/>
                </a:lnTo>
                <a:cubicBezTo>
                  <a:pt x="55880" y="1198080"/>
                  <a:pt x="0" y="1142200"/>
                  <a:pt x="0" y="107362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960260" y="0"/>
                </a:lnTo>
                <a:cubicBezTo>
                  <a:pt x="5028840" y="0"/>
                  <a:pt x="5084720" y="55880"/>
                  <a:pt x="5084720" y="124460"/>
                </a:cubicBezTo>
                <a:lnTo>
                  <a:pt x="5084720" y="1073620"/>
                </a:lnTo>
                <a:cubicBezTo>
                  <a:pt x="5084720" y="1142200"/>
                  <a:pt x="5028840" y="1198080"/>
                  <a:pt x="4960260" y="1198080"/>
                </a:cubicBezTo>
                <a:close/>
              </a:path>
            </a:pathLst>
          </a:custGeom>
          <a:solidFill>
            <a:srgbClr val="F6F6F6"/>
          </a:solidFill>
        </p:spPr>
      </p:sp>
      <p:sp>
        <p:nvSpPr>
          <p:cNvPr id="64" name="Прямоугольник 63"/>
          <p:cNvSpPr/>
          <p:nvPr/>
        </p:nvSpPr>
        <p:spPr>
          <a:xfrm>
            <a:off x="283835" y="152394"/>
            <a:ext cx="11504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сыныпқа барғанға дейін  </a:t>
            </a:r>
            <a:r>
              <a:rPr lang="kk-KZ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құзыреттілікті </a:t>
            </a:r>
            <a: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арттыру</a:t>
            </a:r>
            <a:endParaRPr lang="kk-KZ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439142" y="1996382"/>
            <a:ext cx="11348715" cy="1765729"/>
            <a:chOff x="2462038" y="7517049"/>
            <a:chExt cx="10333637" cy="2003506"/>
          </a:xfrm>
        </p:grpSpPr>
        <p:pic>
          <p:nvPicPr>
            <p:cNvPr id="67" name="object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2462038" y="7517049"/>
              <a:ext cx="10333637" cy="200350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68" name="TextBox 67"/>
            <p:cNvSpPr txBox="1"/>
            <p:nvPr/>
          </p:nvSpPr>
          <p:spPr>
            <a:xfrm rot="10800000" flipV="1">
              <a:off x="2947678" y="7882696"/>
              <a:ext cx="1182287" cy="803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</a:p>
            <a:p>
              <a:pPr algn="ctr" defTabSz="457200"/>
              <a:r>
                <a:rPr lang="ru-RU" sz="2000" b="1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799849" y="8071462"/>
              <a:ext cx="1397250" cy="8032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</a:p>
            <a:p>
              <a:pPr algn="ctr" defTabSz="457200"/>
              <a:r>
                <a:rPr lang="ru-RU" sz="2000" b="1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 rot="10800000" flipH="1" flipV="1">
              <a:off x="6657443" y="8044084"/>
              <a:ext cx="1691873" cy="8032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</a:p>
            <a:p>
              <a:pPr algn="ctr" defTabSz="457200"/>
              <a:r>
                <a:rPr lang="ru-RU" sz="2000" b="1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 rot="10800000" flipV="1">
              <a:off x="8801697" y="7897113"/>
              <a:ext cx="1397250" cy="803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  <a:p>
              <a:pPr algn="ctr" defTabSz="457200"/>
              <a:r>
                <a:rPr lang="ru-RU" sz="2000" b="1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 rot="10800000" flipV="1">
              <a:off x="10876794" y="7904357"/>
              <a:ext cx="1182291" cy="8032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pPr algn="ctr" defTabSz="457200"/>
              <a:r>
                <a:rPr lang="ru-RU" sz="2000" b="1" dirty="0" err="1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Freeform 12"/>
          <p:cNvSpPr/>
          <p:nvPr/>
        </p:nvSpPr>
        <p:spPr>
          <a:xfrm>
            <a:off x="4877900" y="1004974"/>
            <a:ext cx="1825053" cy="662953"/>
          </a:xfrm>
          <a:custGeom>
            <a:avLst/>
            <a:gdLst/>
            <a:ahLst/>
            <a:cxnLst/>
            <a:rect l="l" t="t" r="r" b="b"/>
            <a:pathLst>
              <a:path w="2763919" h="882511">
                <a:moveTo>
                  <a:pt x="0" y="0"/>
                </a:moveTo>
                <a:lnTo>
                  <a:pt x="2763918" y="0"/>
                </a:lnTo>
                <a:lnTo>
                  <a:pt x="2763918" y="882511"/>
                </a:lnTo>
                <a:lnTo>
                  <a:pt x="0" y="8825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31"/>
          <p:cNvSpPr/>
          <p:nvPr/>
        </p:nvSpPr>
        <p:spPr>
          <a:xfrm>
            <a:off x="6705664" y="1004533"/>
            <a:ext cx="983572" cy="669814"/>
          </a:xfrm>
          <a:custGeom>
            <a:avLst/>
            <a:gdLst/>
            <a:ahLst/>
            <a:cxnLst/>
            <a:rect l="l" t="t" r="r" b="b"/>
            <a:pathLst>
              <a:path w="1226460" h="379088">
                <a:moveTo>
                  <a:pt x="0" y="0"/>
                </a:moveTo>
                <a:lnTo>
                  <a:pt x="1226460" y="0"/>
                </a:lnTo>
                <a:lnTo>
                  <a:pt x="1226460" y="379088"/>
                </a:lnTo>
                <a:lnTo>
                  <a:pt x="0" y="3790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5" name="TextBox 24"/>
          <p:cNvSpPr txBox="1"/>
          <p:nvPr/>
        </p:nvSpPr>
        <p:spPr>
          <a:xfrm>
            <a:off x="6498968" y="837786"/>
            <a:ext cx="5867583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400" b="1" dirty="0" err="1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Қауіпсіздік</a:t>
            </a:r>
            <a:r>
              <a:rPr lang="ru-RU" sz="24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ru-RU" sz="2400" b="1" dirty="0" err="1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негіздері</a:t>
            </a:r>
            <a:endParaRPr lang="ru-RU" sz="24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084F63F8-6A20-25D1-ABD7-29064974B1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960" y="1848047"/>
            <a:ext cx="825593" cy="825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516F5818-0BFA-7E17-1394-EFA5049019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27565" y="1572759"/>
            <a:ext cx="1344349" cy="1150334"/>
          </a:xfrm>
          <a:prstGeom prst="rect">
            <a:avLst/>
          </a:prstGeom>
        </p:spPr>
      </p:pic>
      <p:sp>
        <p:nvSpPr>
          <p:cNvPr id="19" name="TextBox 24"/>
          <p:cNvSpPr txBox="1"/>
          <p:nvPr/>
        </p:nvSpPr>
        <p:spPr>
          <a:xfrm>
            <a:off x="-236832" y="962369"/>
            <a:ext cx="5155074" cy="686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ҚАУІПСІЗ ӨМІР </a:t>
            </a: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СҮРУ</a:t>
            </a:r>
          </a:p>
          <a:p>
            <a:pPr algn="ctr" defTabSz="457200">
              <a:lnSpc>
                <a:spcPts val="2800"/>
              </a:lnSpc>
            </a:pP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 </a:t>
            </a:r>
            <a:r>
              <a:rPr lang="ru-RU" sz="20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ДАҒДЫЛАРЫ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95009" y="3866815"/>
            <a:ext cx="2135452" cy="919021"/>
            <a:chOff x="421644" y="3824805"/>
            <a:chExt cx="2135452" cy="1132290"/>
          </a:xfrm>
        </p:grpSpPr>
        <p:sp>
          <p:nvSpPr>
            <p:cNvPr id="3" name="Блок-схема: процесс 2"/>
            <p:cNvSpPr/>
            <p:nvPr/>
          </p:nvSpPr>
          <p:spPr>
            <a:xfrm>
              <a:off x="421644" y="3824805"/>
              <a:ext cx="2135452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TextBox 26"/>
            <p:cNvSpPr txBox="1"/>
            <p:nvPr/>
          </p:nvSpPr>
          <p:spPr>
            <a:xfrm>
              <a:off x="421644" y="3895337"/>
              <a:ext cx="2063860" cy="10617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«</a:t>
              </a:r>
              <a:r>
                <a:rPr lang="ru-RU" sz="14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Мүмкін</a:t>
              </a:r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», «</a:t>
              </a:r>
              <a:r>
                <a:rPr lang="ru-RU" sz="14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мүмкін</a:t>
              </a:r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емес</a:t>
              </a:r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», «</a:t>
              </a:r>
              <a:r>
                <a:rPr lang="ru-RU" sz="14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қауіпті</a:t>
              </a:r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» </a:t>
              </a:r>
              <a:r>
                <a:rPr lang="ru-RU" sz="14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сөздерінің</a:t>
              </a:r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мағынасын</a:t>
              </a:r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түсінеді</a:t>
              </a:r>
              <a:endParaRPr lang="ru-RU" sz="14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500517" y="3875577"/>
            <a:ext cx="2307446" cy="1169881"/>
            <a:chOff x="316610" y="3593111"/>
            <a:chExt cx="2152836" cy="2345125"/>
          </a:xfrm>
        </p:grpSpPr>
        <p:sp>
          <p:nvSpPr>
            <p:cNvPr id="28" name="Блок-схема: процесс 27"/>
            <p:cNvSpPr/>
            <p:nvPr/>
          </p:nvSpPr>
          <p:spPr>
            <a:xfrm>
              <a:off x="316610" y="3593111"/>
              <a:ext cx="2152836" cy="2345125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TextBox 26"/>
            <p:cNvSpPr txBox="1"/>
            <p:nvPr/>
          </p:nvSpPr>
          <p:spPr>
            <a:xfrm>
              <a:off x="357712" y="3673842"/>
              <a:ext cx="2047587" cy="21593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Серуендеу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кезінде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және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сумен</a:t>
              </a:r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құммен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ойнау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кезінде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қауіпсіз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мінез-құлық</a:t>
              </a:r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ережелерін</a:t>
              </a:r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біледі</a:t>
              </a:r>
              <a:endParaRPr lang="ru-RU" sz="14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854960" y="3875575"/>
            <a:ext cx="2343062" cy="1169885"/>
            <a:chOff x="391122" y="3701397"/>
            <a:chExt cx="2209839" cy="440325"/>
          </a:xfrm>
        </p:grpSpPr>
        <p:sp>
          <p:nvSpPr>
            <p:cNvPr id="31" name="Блок-схема: процесс 30"/>
            <p:cNvSpPr/>
            <p:nvPr/>
          </p:nvSpPr>
          <p:spPr>
            <a:xfrm>
              <a:off x="391122" y="3701397"/>
              <a:ext cx="2209839" cy="440325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32" name="TextBox 26"/>
            <p:cNvSpPr txBox="1"/>
            <p:nvPr/>
          </p:nvSpPr>
          <p:spPr>
            <a:xfrm>
              <a:off x="443219" y="3716556"/>
              <a:ext cx="2032912" cy="32435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Топта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серуендеуде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және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табиғатта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қауіпсіз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мінез-құлық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ережелерін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сақтайды</a:t>
              </a:r>
              <a:endParaRPr lang="ru-RU" sz="14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256515" y="3875575"/>
            <a:ext cx="2282963" cy="1169883"/>
            <a:chOff x="406631" y="3718457"/>
            <a:chExt cx="2196953" cy="1112956"/>
          </a:xfrm>
        </p:grpSpPr>
        <p:sp>
          <p:nvSpPr>
            <p:cNvPr id="34" name="Блок-схема: процесс 33"/>
            <p:cNvSpPr/>
            <p:nvPr/>
          </p:nvSpPr>
          <p:spPr>
            <a:xfrm>
              <a:off x="417758" y="3718457"/>
              <a:ext cx="218582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TextBox 26"/>
            <p:cNvSpPr txBox="1"/>
            <p:nvPr/>
          </p:nvSpPr>
          <p:spPr>
            <a:xfrm>
              <a:off x="406631" y="3728193"/>
              <a:ext cx="2130233" cy="10248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Қоршаған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ортадағы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қарапайым</a:t>
              </a:r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мінез-құлық</a:t>
              </a:r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ережелерін</a:t>
              </a:r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біледі</a:t>
              </a:r>
              <a:r>
                <a:rPr lang="ru-RU" sz="14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4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сақтық</a:t>
              </a:r>
              <a:r>
                <a:rPr lang="ru-RU" sz="14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танытады</a:t>
              </a:r>
              <a:endParaRPr lang="ru-RU" sz="14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9607147" y="3866814"/>
            <a:ext cx="2357286" cy="3276370"/>
            <a:chOff x="452028" y="3724315"/>
            <a:chExt cx="2152836" cy="1328735"/>
          </a:xfrm>
        </p:grpSpPr>
        <p:sp>
          <p:nvSpPr>
            <p:cNvPr id="37" name="Блок-схема: процесс 36"/>
            <p:cNvSpPr/>
            <p:nvPr/>
          </p:nvSpPr>
          <p:spPr>
            <a:xfrm>
              <a:off x="452028" y="3724315"/>
              <a:ext cx="215283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TextBox 26"/>
            <p:cNvSpPr txBox="1"/>
            <p:nvPr/>
          </p:nvSpPr>
          <p:spPr>
            <a:xfrm>
              <a:off x="493020" y="3741754"/>
              <a:ext cx="2100620" cy="13112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Үйде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қоғамдық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орындарда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жолда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табиғатта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қауіпсіз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мінез-құлық</a:t>
              </a:r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дағдыларын</a:t>
              </a:r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меңгерген</a:t>
              </a:r>
              <a:endParaRPr lang="ru-RU" sz="14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4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Арнайы</a:t>
              </a:r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қызметтердің</a:t>
              </a:r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телефон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нөмірлерін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400" b="1" dirty="0" err="1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біледі</a:t>
              </a:r>
              <a:r>
                <a:rPr lang="ru-RU" sz="1400" b="1" dirty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400" b="1" dirty="0" err="1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қоңырау</a:t>
              </a:r>
              <a:r>
                <a:rPr lang="ru-RU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шала </a:t>
              </a:r>
              <a:r>
                <a:rPr lang="ru-RU" sz="1400" b="1" dirty="0" err="1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алады</a:t>
              </a:r>
              <a:endParaRPr lang="ru-RU" sz="14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400" b="1" dirty="0" smtClean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Төтенше жағдай </a:t>
              </a:r>
              <a:r>
                <a:rPr lang="kk-KZ" sz="1400" b="1" dirty="0">
                  <a:solidFill>
                    <a:schemeClr val="accent1">
                      <a:lumMod val="75000"/>
                    </a:schemeClr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кезінде қалай әрекет ету керектігін </a:t>
              </a:r>
              <a:r>
                <a:rPr lang="kk-KZ" sz="1400" b="1" dirty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біледі</a:t>
              </a:r>
              <a:endParaRPr lang="ru-RU" sz="1200" b="1" dirty="0" smtClean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108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F9CE570-B9AA-0934-8E22-258F28176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xmlns="" id="{C4696855-5E19-C97A-8D28-E0BBE90AA1FB}"/>
              </a:ext>
            </a:extLst>
          </p:cNvPr>
          <p:cNvSpPr/>
          <p:nvPr/>
        </p:nvSpPr>
        <p:spPr>
          <a:xfrm>
            <a:off x="2575190" y="1624949"/>
            <a:ext cx="2412995" cy="521745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Жеке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сөздерді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түсінеді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2700" algn="ctr" defTabSz="850900">
              <a:spcAft>
                <a:spcPts val="100"/>
              </a:spcAft>
              <a:tabLst>
                <a:tab pos="1976438" algn="l"/>
              </a:tabLst>
            </a:pPr>
            <a:r>
              <a:rPr lang="ru-RU" sz="1100" kern="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қайталап</a:t>
            </a:r>
            <a:r>
              <a:rPr lang="ru-RU" sz="1100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айтады</a:t>
            </a:r>
            <a:endParaRPr lang="ru-RU" sz="1100" kern="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kk-KZ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kk-KZ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Кітаптардағы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иллюстра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цияларды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суреттерді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қарайды</a:t>
            </a: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Таныс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кейіпкерлерді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көрсетеді</a:t>
            </a: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xmlns="" id="{DF25C027-2D61-2FAD-DE80-0C5D81C30372}"/>
              </a:ext>
            </a:extLst>
          </p:cNvPr>
          <p:cNvSpPr/>
          <p:nvPr/>
        </p:nvSpPr>
        <p:spPr>
          <a:xfrm>
            <a:off x="5245697" y="1669972"/>
            <a:ext cx="2098040" cy="517243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just"/>
            <a:endParaRPr lang="ru-RU" sz="1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2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Ересектердің</a:t>
            </a: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көмегімен</a:t>
            </a: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пирамида </a:t>
            </a:r>
            <a:r>
              <a:rPr lang="ru-RU" sz="12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жинайды</a:t>
            </a: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kk-KZ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2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Пішінге</a:t>
            </a: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сәйкес</a:t>
            </a: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заттарды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дөңгелек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шаршы</a:t>
            </a: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sz="1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таңдайды</a:t>
            </a:r>
            <a:r>
              <a:rPr lang="ru-RU" sz="10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x-none" sz="1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850900">
              <a:tabLst>
                <a:tab pos="1976438" algn="l"/>
              </a:tabLst>
            </a:pPr>
            <a:endParaRPr lang="ru-RU" sz="10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xmlns="" id="{D3E906BF-9940-6B7C-9282-722D1B2EB899}"/>
              </a:ext>
            </a:extLst>
          </p:cNvPr>
          <p:cNvSpPr/>
          <p:nvPr/>
        </p:nvSpPr>
        <p:spPr>
          <a:xfrm>
            <a:off x="7467665" y="1692017"/>
            <a:ext cx="2305875" cy="515038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Фотосуреттерден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өзін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таниды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kk-KZ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Эмоцияларын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білдіреді</a:t>
            </a: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kk-KZ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kk-KZ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ctr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Ойындардағы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қимылдарды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қайталайды</a:t>
            </a:r>
            <a:endParaRPr lang="x-none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xmlns="" id="{51970EB7-D873-B95A-DB99-2D351111CD1F}"/>
              </a:ext>
            </a:extLst>
          </p:cNvPr>
          <p:cNvSpPr/>
          <p:nvPr/>
        </p:nvSpPr>
        <p:spPr>
          <a:xfrm>
            <a:off x="10001504" y="1624949"/>
            <a:ext cx="2098040" cy="513333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4150" indent="-171450" algn="ctr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2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</a:t>
            </a:r>
            <a:r>
              <a:rPr lang="ru-RU" sz="12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олады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2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болмайды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</a:t>
            </a:r>
            <a:r>
              <a:rPr lang="ru-RU" sz="12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«</a:t>
            </a:r>
            <a:r>
              <a:rPr lang="ru-RU" sz="12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қауіпті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  <a:r>
              <a:rPr lang="ru-RU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деген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сөздерді</a:t>
            </a: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түсінеді</a:t>
            </a:r>
            <a:endParaRPr lang="ru-RU" sz="12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 smtClean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ru-RU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>
              <a:lnSpc>
                <a:spcPct val="115000"/>
              </a:lnSpc>
              <a:spcAft>
                <a:spcPts val="100"/>
              </a:spcAft>
              <a:buFont typeface="Wingdings" panose="05000000000000000000" pitchFamily="2" charset="2"/>
              <a:buChar char="Ø"/>
            </a:pPr>
            <a:endParaRPr lang="x-none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Қауіпсіз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мінез-құлықтың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қарапайым</a:t>
            </a: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ережелерін</a:t>
            </a: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түсінеді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xmlns="" id="{E4D09987-7E90-57B1-FD22-1A257E378D8E}"/>
              </a:ext>
            </a:extLst>
          </p:cNvPr>
          <p:cNvSpPr/>
          <p:nvPr/>
        </p:nvSpPr>
        <p:spPr>
          <a:xfrm>
            <a:off x="271089" y="1624950"/>
            <a:ext cx="2098040" cy="521746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algn="just" defTabSz="850900">
              <a:spcAft>
                <a:spcPts val="100"/>
              </a:spcAft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4150" indent="-171450" algn="just" defTabSz="850900">
              <a:spcAft>
                <a:spcPts val="100"/>
              </a:spcAft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ru-RU" sz="1200" kern="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Ересектерді</a:t>
            </a:r>
            <a:r>
              <a:rPr lang="kk-KZ" sz="12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ң</a:t>
            </a:r>
            <a:r>
              <a:rPr lang="ru-RU" sz="1200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көрсетуі</a:t>
            </a:r>
            <a:r>
              <a:rPr lang="ru-RU" sz="1200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2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қимылдарды</a:t>
            </a:r>
            <a:r>
              <a:rPr lang="ru-RU" sz="1200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қайталайды</a:t>
            </a:r>
            <a:endParaRPr lang="ru-RU" sz="1200" kern="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 defTabSz="850900">
              <a:buFont typeface="Wingdings" panose="05000000000000000000" pitchFamily="2" charset="2"/>
              <a:buChar char="Ø"/>
              <a:tabLst>
                <a:tab pos="1976438" algn="l"/>
              </a:tabLst>
            </a:pPr>
            <a:r>
              <a:rPr lang="kk-KZ" sz="1200" kern="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Тура жүре алады</a:t>
            </a:r>
            <a:endParaRPr lang="x-none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850900"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3" name="Стрелка: пятиугольник 7">
            <a:extLst>
              <a:ext uri="{FF2B5EF4-FFF2-40B4-BE49-F238E27FC236}">
                <a16:creationId xmlns:a16="http://schemas.microsoft.com/office/drawing/2014/main" xmlns="" id="{0EEF5585-B3F7-2FA9-C2D4-A5A07A5E0727}"/>
              </a:ext>
            </a:extLst>
          </p:cNvPr>
          <p:cNvSpPr/>
          <p:nvPr/>
        </p:nvSpPr>
        <p:spPr>
          <a:xfrm rot="5400000">
            <a:off x="5843828" y="-5306620"/>
            <a:ext cx="355751" cy="12043411"/>
          </a:xfrm>
          <a:prstGeom prst="homePlate">
            <a:avLst>
              <a:gd name="adj" fmla="val 88555"/>
            </a:avLst>
          </a:prstGeom>
          <a:solidFill>
            <a:srgbClr val="4ECCC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kk-KZ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Ерте жастағы балалардың </a:t>
            </a:r>
            <a:r>
              <a:rPr lang="kk-KZ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негізгі біліктері мен</a:t>
            </a:r>
            <a:r>
              <a:rPr lang="kk-KZ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kk-KZ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дағдылары </a:t>
            </a:r>
            <a:r>
              <a:rPr lang="kk-KZ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(1 жас)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ea typeface="Segoe UI" panose="020B0502040204020203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xmlns="" id="{77F662A5-8685-8AB5-087E-BB7DCD27A98C}"/>
              </a:ext>
            </a:extLst>
          </p:cNvPr>
          <p:cNvGrpSpPr/>
          <p:nvPr/>
        </p:nvGrpSpPr>
        <p:grpSpPr>
          <a:xfrm>
            <a:off x="5229217" y="945981"/>
            <a:ext cx="2158306" cy="555139"/>
            <a:chOff x="4697380" y="741349"/>
            <a:chExt cx="2158306" cy="350509"/>
          </a:xfrm>
        </p:grpSpPr>
        <p:sp>
          <p:nvSpPr>
            <p:cNvPr id="47" name="object 27">
              <a:extLst>
                <a:ext uri="{FF2B5EF4-FFF2-40B4-BE49-F238E27FC236}">
                  <a16:creationId xmlns:a16="http://schemas.microsoft.com/office/drawing/2014/main" xmlns="" id="{95B1DA8E-9838-725B-B697-572C7E8C60AC}"/>
                </a:ext>
              </a:extLst>
            </p:cNvPr>
            <p:cNvSpPr/>
            <p:nvPr/>
          </p:nvSpPr>
          <p:spPr>
            <a:xfrm>
              <a:off x="4697380" y="741349"/>
              <a:ext cx="2076027" cy="35050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6DE9EF88-29A0-6063-3548-4334B81B9395}"/>
                </a:ext>
              </a:extLst>
            </p:cNvPr>
            <p:cNvSpPr txBox="1"/>
            <p:nvPr/>
          </p:nvSpPr>
          <p:spPr>
            <a:xfrm>
              <a:off x="4899279" y="783839"/>
              <a:ext cx="1956407" cy="238154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МАТЕМАТИКА НЕГІЗДЕРІ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xmlns="" id="{077430D5-6174-8619-53FE-AD850B1AD288}"/>
              </a:ext>
            </a:extLst>
          </p:cNvPr>
          <p:cNvGrpSpPr/>
          <p:nvPr/>
        </p:nvGrpSpPr>
        <p:grpSpPr>
          <a:xfrm>
            <a:off x="2709994" y="945982"/>
            <a:ext cx="2076027" cy="555139"/>
            <a:chOff x="2527146" y="752774"/>
            <a:chExt cx="2076027" cy="352277"/>
          </a:xfrm>
        </p:grpSpPr>
        <p:sp>
          <p:nvSpPr>
            <p:cNvPr id="48" name="object 27">
              <a:extLst>
                <a:ext uri="{FF2B5EF4-FFF2-40B4-BE49-F238E27FC236}">
                  <a16:creationId xmlns:a16="http://schemas.microsoft.com/office/drawing/2014/main" xmlns="" id="{9BDEA98E-DC00-798E-3D90-C6222ECF8C44}"/>
                </a:ext>
              </a:extLst>
            </p:cNvPr>
            <p:cNvSpPr/>
            <p:nvPr/>
          </p:nvSpPr>
          <p:spPr>
            <a:xfrm>
              <a:off x="2527146" y="752774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203CE20-A75A-3B2A-A129-1A042D9B6A33}"/>
                </a:ext>
              </a:extLst>
            </p:cNvPr>
            <p:cNvSpPr txBox="1"/>
            <p:nvPr/>
          </p:nvSpPr>
          <p:spPr>
            <a:xfrm>
              <a:off x="2702882" y="795908"/>
              <a:ext cx="1727200" cy="156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ТІЛ ДАМЫТУ</a:t>
              </a:r>
              <a:endParaRPr lang="ru-RU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xmlns="" id="{CBB5B729-60E2-6526-C799-9B86D12E573F}"/>
              </a:ext>
            </a:extLst>
          </p:cNvPr>
          <p:cNvGrpSpPr/>
          <p:nvPr/>
        </p:nvGrpSpPr>
        <p:grpSpPr>
          <a:xfrm>
            <a:off x="260503" y="932916"/>
            <a:ext cx="2076027" cy="568205"/>
            <a:chOff x="353753" y="738607"/>
            <a:chExt cx="2076027" cy="352277"/>
          </a:xfrm>
        </p:grpSpPr>
        <p:sp>
          <p:nvSpPr>
            <p:cNvPr id="41" name="object 27">
              <a:extLst>
                <a:ext uri="{FF2B5EF4-FFF2-40B4-BE49-F238E27FC236}">
                  <a16:creationId xmlns:a16="http://schemas.microsoft.com/office/drawing/2014/main" xmlns="" id="{77AF1B3E-8C99-1341-5C8A-1CE0AC27CCA9}"/>
                </a:ext>
              </a:extLst>
            </p:cNvPr>
            <p:cNvSpPr/>
            <p:nvPr/>
          </p:nvSpPr>
          <p:spPr>
            <a:xfrm>
              <a:off x="353753" y="738607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AF76C882-4820-6D7C-BA58-D5EAEE9C6E16}"/>
                </a:ext>
              </a:extLst>
            </p:cNvPr>
            <p:cNvSpPr txBox="1"/>
            <p:nvPr/>
          </p:nvSpPr>
          <p:spPr>
            <a:xfrm>
              <a:off x="406274" y="774040"/>
              <a:ext cx="1956419" cy="152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ДЕНЕ ТӘРБИЕСІ</a:t>
              </a: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xmlns="" id="{81904D8D-919B-E3A9-09D3-A3775C32B035}"/>
              </a:ext>
            </a:extLst>
          </p:cNvPr>
          <p:cNvGrpSpPr/>
          <p:nvPr/>
        </p:nvGrpSpPr>
        <p:grpSpPr>
          <a:xfrm>
            <a:off x="7516978" y="937325"/>
            <a:ext cx="2120392" cy="612933"/>
            <a:chOff x="6922908" y="736044"/>
            <a:chExt cx="2120392" cy="377621"/>
          </a:xfrm>
        </p:grpSpPr>
        <p:sp>
          <p:nvSpPr>
            <p:cNvPr id="46" name="object 27">
              <a:extLst>
                <a:ext uri="{FF2B5EF4-FFF2-40B4-BE49-F238E27FC236}">
                  <a16:creationId xmlns:a16="http://schemas.microsoft.com/office/drawing/2014/main" xmlns="" id="{0A6FF646-88DD-7C2C-E8D3-A6D52796FEBD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92059F24-11D3-0B0D-814E-E1E3CEBBBA95}"/>
                </a:ext>
              </a:extLst>
            </p:cNvPr>
            <p:cNvSpPr txBox="1"/>
            <p:nvPr/>
          </p:nvSpPr>
          <p:spPr>
            <a:xfrm>
              <a:off x="7154370" y="736044"/>
              <a:ext cx="1727200" cy="377621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ҚОРШАҒАН ОРТАМЕН ТАНЫСТЫРУ</a:t>
              </a: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xmlns="" id="{AFD6D28F-D0D5-229A-DBD1-EED360A4CCCB}"/>
              </a:ext>
            </a:extLst>
          </p:cNvPr>
          <p:cNvGrpSpPr/>
          <p:nvPr/>
        </p:nvGrpSpPr>
        <p:grpSpPr>
          <a:xfrm>
            <a:off x="9963007" y="954638"/>
            <a:ext cx="2120392" cy="540083"/>
            <a:chOff x="6922908" y="741378"/>
            <a:chExt cx="2120392" cy="332739"/>
          </a:xfrm>
        </p:grpSpPr>
        <p:sp>
          <p:nvSpPr>
            <p:cNvPr id="56" name="object 27">
              <a:extLst>
                <a:ext uri="{FF2B5EF4-FFF2-40B4-BE49-F238E27FC236}">
                  <a16:creationId xmlns:a16="http://schemas.microsoft.com/office/drawing/2014/main" xmlns="" id="{D743C5DD-4665-9CAA-6688-D843016C9780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D68A5729-D42F-2A09-E25D-8CB819F2111B}"/>
                </a:ext>
              </a:extLst>
            </p:cNvPr>
            <p:cNvSpPr txBox="1"/>
            <p:nvPr/>
          </p:nvSpPr>
          <p:spPr>
            <a:xfrm>
              <a:off x="7157832" y="777505"/>
              <a:ext cx="1727200" cy="232382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ҚАУІПСІЗДІК НЕГІЗДЕРІ</a:t>
              </a: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38" y="1538774"/>
            <a:ext cx="1736407" cy="17364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66" y="4191616"/>
            <a:ext cx="1541020" cy="1541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975" y="4995671"/>
            <a:ext cx="1206523" cy="12065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544" y="3514390"/>
            <a:ext cx="1078466" cy="1078466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2483225" y="1207655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5024495" y="1188605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21" y="3962400"/>
            <a:ext cx="1447800" cy="1447800"/>
          </a:xfrm>
          <a:prstGeom prst="rect">
            <a:avLst/>
          </a:prstGeom>
        </p:spPr>
      </p:pic>
      <p:cxnSp>
        <p:nvCxnSpPr>
          <p:cNvPr id="40" name="Прямая соединительная линия 39"/>
          <p:cNvCxnSpPr/>
          <p:nvPr/>
        </p:nvCxnSpPr>
        <p:spPr>
          <a:xfrm flipH="1">
            <a:off x="7417608" y="1218731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291" y="1541820"/>
            <a:ext cx="1200654" cy="120065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>
          <a:xfrm>
            <a:off x="8035291" y="3035116"/>
            <a:ext cx="1284173" cy="1198562"/>
          </a:xfrm>
          <a:prstGeom prst="rect">
            <a:avLst/>
          </a:prstGeom>
        </p:spPr>
      </p:pic>
      <p:cxnSp>
        <p:nvCxnSpPr>
          <p:cNvPr id="45" name="Прямая соединительная линия 44"/>
          <p:cNvCxnSpPr/>
          <p:nvPr/>
        </p:nvCxnSpPr>
        <p:spPr>
          <a:xfrm flipH="1">
            <a:off x="9843245" y="1162409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63" y="1520494"/>
            <a:ext cx="1366260" cy="136626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144" y="3931920"/>
            <a:ext cx="1508760" cy="15087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811" y="1624949"/>
            <a:ext cx="1531620" cy="15316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55" b="25135"/>
          <a:stretch/>
        </p:blipFill>
        <p:spPr>
          <a:xfrm>
            <a:off x="3084314" y="1563446"/>
            <a:ext cx="1523050" cy="15133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479" y="4760724"/>
            <a:ext cx="1288810" cy="128881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12192000" cy="306649"/>
          </a:xfrm>
          <a:prstGeom prst="rect">
            <a:avLst/>
          </a:prstGeom>
          <a:solidFill>
            <a:srgbClr val="C0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ТӘРБИЕШІЛЕР МЕН АТА-АНАЛАРҒА АРНАЛҒАН КЕҢЕСТЕР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597721" y="292513"/>
            <a:ext cx="11040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ТҮСІНДІРУ</a:t>
            </a: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10265" y="285176"/>
            <a:ext cx="10194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КӨРСЕТУ</a:t>
            </a:r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024686" y="271096"/>
            <a:ext cx="16371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БІРГЕ </a:t>
            </a:r>
            <a:r>
              <a:rPr lang="kk-KZ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ОРЫНДАУ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080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D7A35B6-9174-61D8-79AA-513278DC8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="" xmlns:a16="http://schemas.microsoft.com/office/drawing/2014/main" id="{5EABA6B8-B375-314E-5FE2-80640C37EE49}"/>
              </a:ext>
            </a:extLst>
          </p:cNvPr>
          <p:cNvSpPr/>
          <p:nvPr/>
        </p:nvSpPr>
        <p:spPr>
          <a:xfrm>
            <a:off x="2373143" y="1526326"/>
            <a:ext cx="2098040" cy="521745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93663" algn="ctr">
              <a:buFont typeface="Wingdings" panose="05000000000000000000" pitchFamily="2" charset="2"/>
              <a:buChar char="Ø"/>
              <a:tabLst>
                <a:tab pos="1968500" algn="l"/>
              </a:tabLst>
            </a:pP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Кейіпкерлердің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әрекеттерін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қимылдарын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12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бейнелеп</a:t>
            </a: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ойнайды</a:t>
            </a: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="" xmlns:a16="http://schemas.microsoft.com/office/drawing/2014/main" id="{5ED5E60D-8869-76B0-738E-88A7424B2DDA}"/>
              </a:ext>
            </a:extLst>
          </p:cNvPr>
          <p:cNvSpPr/>
          <p:nvPr/>
        </p:nvSpPr>
        <p:spPr>
          <a:xfrm>
            <a:off x="4638308" y="1510649"/>
            <a:ext cx="2101897" cy="517243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1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Әр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түрлі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көлемдегі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геометриялық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пішіндерді</a:t>
            </a:r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байланыстырады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таңдайды</a:t>
            </a: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Заттарды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түсі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көлемі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пішіні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салыстырады</a:t>
            </a:r>
            <a:endParaRPr lang="ru-RU" sz="12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1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="" xmlns:a16="http://schemas.microsoft.com/office/drawing/2014/main" id="{CBAD69FE-E2AE-5029-3554-9A0BE1F3FA16}"/>
              </a:ext>
            </a:extLst>
          </p:cNvPr>
          <p:cNvSpPr/>
          <p:nvPr/>
        </p:nvSpPr>
        <p:spPr>
          <a:xfrm>
            <a:off x="6928429" y="1432741"/>
            <a:ext cx="2582827" cy="515038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just"/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="" xmlns:a16="http://schemas.microsoft.com/office/drawing/2014/main" id="{D641B4EA-4946-C31C-52AF-47232F8A2D3D}"/>
              </a:ext>
            </a:extLst>
          </p:cNvPr>
          <p:cNvSpPr/>
          <p:nvPr/>
        </p:nvSpPr>
        <p:spPr>
          <a:xfrm>
            <a:off x="9711172" y="1426840"/>
            <a:ext cx="2343666" cy="513333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867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6213" indent="-176213" algn="just"/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="" xmlns:a16="http://schemas.microsoft.com/office/drawing/2014/main" id="{984A92CD-D599-95A1-5E1C-F7DCFC0EE86A}"/>
              </a:ext>
            </a:extLst>
          </p:cNvPr>
          <p:cNvSpPr/>
          <p:nvPr/>
        </p:nvSpPr>
        <p:spPr>
          <a:xfrm>
            <a:off x="137161" y="1510650"/>
            <a:ext cx="2004520" cy="521746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kern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Шеңбер</a:t>
            </a:r>
            <a:r>
              <a:rPr lang="ru-RU" sz="12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бойымен</a:t>
            </a:r>
            <a:r>
              <a:rPr lang="ru-RU" sz="1200" kern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жүреді</a:t>
            </a:r>
            <a:endParaRPr lang="ru-RU" sz="12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 algn="ctr"/>
            <a:r>
              <a:rPr lang="ru-RU" sz="12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</a:t>
            </a:r>
            <a:endParaRPr lang="ru-RU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850900"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850900">
              <a:tabLst>
                <a:tab pos="1976438" algn="l"/>
              </a:tabLst>
            </a:pPr>
            <a:endParaRPr lang="x-none" sz="12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850900">
              <a:tabLst>
                <a:tab pos="1976438" algn="l"/>
              </a:tabLst>
            </a:pPr>
            <a:endParaRPr lang="ru-RU" sz="12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Стрелка: пятиугольник 7">
            <a:extLst>
              <a:ext uri="{FF2B5EF4-FFF2-40B4-BE49-F238E27FC236}">
                <a16:creationId xmlns:a16="http://schemas.microsoft.com/office/drawing/2014/main" xmlns="" id="{0EEF5585-B3F7-2FA9-C2D4-A5A07A5E0727}"/>
              </a:ext>
            </a:extLst>
          </p:cNvPr>
          <p:cNvSpPr/>
          <p:nvPr/>
        </p:nvSpPr>
        <p:spPr>
          <a:xfrm rot="5400000">
            <a:off x="5883818" y="-5318815"/>
            <a:ext cx="355751" cy="12043411"/>
          </a:xfrm>
          <a:prstGeom prst="homePlate">
            <a:avLst>
              <a:gd name="adj" fmla="val 88555"/>
            </a:avLst>
          </a:prstGeom>
          <a:solidFill>
            <a:srgbClr val="4ECCC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Кіші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жастағы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балалардың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негізгі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біліктері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мен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дағдылары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(2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жас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77F662A5-8685-8AB5-087E-BB7DCD27A98C}"/>
              </a:ext>
            </a:extLst>
          </p:cNvPr>
          <p:cNvGrpSpPr/>
          <p:nvPr/>
        </p:nvGrpSpPr>
        <p:grpSpPr>
          <a:xfrm>
            <a:off x="4600567" y="900262"/>
            <a:ext cx="2076027" cy="555139"/>
            <a:chOff x="4697380" y="741349"/>
            <a:chExt cx="2076027" cy="350509"/>
          </a:xfrm>
        </p:grpSpPr>
        <p:sp>
          <p:nvSpPr>
            <p:cNvPr id="44" name="object 27">
              <a:extLst>
                <a:ext uri="{FF2B5EF4-FFF2-40B4-BE49-F238E27FC236}">
                  <a16:creationId xmlns:a16="http://schemas.microsoft.com/office/drawing/2014/main" xmlns="" id="{95B1DA8E-9838-725B-B697-572C7E8C60AC}"/>
                </a:ext>
              </a:extLst>
            </p:cNvPr>
            <p:cNvSpPr/>
            <p:nvPr/>
          </p:nvSpPr>
          <p:spPr>
            <a:xfrm>
              <a:off x="4697380" y="741349"/>
              <a:ext cx="2076027" cy="35050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6DE9EF88-29A0-6063-3548-4334B81B9395}"/>
                </a:ext>
              </a:extLst>
            </p:cNvPr>
            <p:cNvSpPr txBox="1"/>
            <p:nvPr/>
          </p:nvSpPr>
          <p:spPr>
            <a:xfrm>
              <a:off x="4899280" y="783839"/>
              <a:ext cx="1795054" cy="238154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МАТЕМАТИКА </a:t>
              </a:r>
              <a:r>
                <a:rPr lang="ru-RU" sz="1000" dirty="0" smtClean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НЕГІЗДЕРІ</a:t>
              </a:r>
              <a:endParaRPr lang="ru-RU" sz="1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xmlns="" id="{077430D5-6174-8619-53FE-AD850B1AD288}"/>
              </a:ext>
            </a:extLst>
          </p:cNvPr>
          <p:cNvGrpSpPr/>
          <p:nvPr/>
        </p:nvGrpSpPr>
        <p:grpSpPr>
          <a:xfrm>
            <a:off x="2348193" y="903214"/>
            <a:ext cx="2076027" cy="555139"/>
            <a:chOff x="2527146" y="752774"/>
            <a:chExt cx="2076027" cy="352277"/>
          </a:xfrm>
        </p:grpSpPr>
        <p:sp>
          <p:nvSpPr>
            <p:cNvPr id="51" name="object 27">
              <a:extLst>
                <a:ext uri="{FF2B5EF4-FFF2-40B4-BE49-F238E27FC236}">
                  <a16:creationId xmlns:a16="http://schemas.microsoft.com/office/drawing/2014/main" xmlns="" id="{9BDEA98E-DC00-798E-3D90-C6222ECF8C44}"/>
                </a:ext>
              </a:extLst>
            </p:cNvPr>
            <p:cNvSpPr/>
            <p:nvPr/>
          </p:nvSpPr>
          <p:spPr>
            <a:xfrm>
              <a:off x="2527146" y="752774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8203CE20-A75A-3B2A-A129-1A042D9B6A33}"/>
                </a:ext>
              </a:extLst>
            </p:cNvPr>
            <p:cNvSpPr txBox="1"/>
            <p:nvPr/>
          </p:nvSpPr>
          <p:spPr>
            <a:xfrm>
              <a:off x="2702882" y="795908"/>
              <a:ext cx="1727200" cy="156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СӨЙЛЕУДІ ДАМЫТУ</a:t>
              </a:r>
            </a:p>
          </p:txBody>
        </p:sp>
      </p:grp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xmlns="" id="{CBB5B729-60E2-6526-C799-9B86D12E573F}"/>
              </a:ext>
            </a:extLst>
          </p:cNvPr>
          <p:cNvGrpSpPr/>
          <p:nvPr/>
        </p:nvGrpSpPr>
        <p:grpSpPr>
          <a:xfrm>
            <a:off x="58939" y="910720"/>
            <a:ext cx="2076027" cy="568205"/>
            <a:chOff x="353753" y="738607"/>
            <a:chExt cx="2076027" cy="352277"/>
          </a:xfrm>
        </p:grpSpPr>
        <p:sp>
          <p:nvSpPr>
            <p:cNvPr id="59" name="object 27">
              <a:extLst>
                <a:ext uri="{FF2B5EF4-FFF2-40B4-BE49-F238E27FC236}">
                  <a16:creationId xmlns:a16="http://schemas.microsoft.com/office/drawing/2014/main" xmlns="" id="{77AF1B3E-8C99-1341-5C8A-1CE0AC27CCA9}"/>
                </a:ext>
              </a:extLst>
            </p:cNvPr>
            <p:cNvSpPr/>
            <p:nvPr/>
          </p:nvSpPr>
          <p:spPr>
            <a:xfrm>
              <a:off x="353753" y="738607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AF76C882-4820-6D7C-BA58-D5EAEE9C6E16}"/>
                </a:ext>
              </a:extLst>
            </p:cNvPr>
            <p:cNvSpPr txBox="1"/>
            <p:nvPr/>
          </p:nvSpPr>
          <p:spPr>
            <a:xfrm>
              <a:off x="406274" y="766953"/>
              <a:ext cx="1956419" cy="152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ДЕНЕ ТӘРБИЕСІ</a:t>
              </a: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xmlns="" id="{81904D8D-919B-E3A9-09D3-A3775C32B035}"/>
              </a:ext>
            </a:extLst>
          </p:cNvPr>
          <p:cNvGrpSpPr/>
          <p:nvPr/>
        </p:nvGrpSpPr>
        <p:grpSpPr>
          <a:xfrm>
            <a:off x="6939704" y="913395"/>
            <a:ext cx="2120392" cy="612933"/>
            <a:chOff x="6922908" y="736044"/>
            <a:chExt cx="2120392" cy="377621"/>
          </a:xfrm>
        </p:grpSpPr>
        <p:sp>
          <p:nvSpPr>
            <p:cNvPr id="62" name="object 27">
              <a:extLst>
                <a:ext uri="{FF2B5EF4-FFF2-40B4-BE49-F238E27FC236}">
                  <a16:creationId xmlns:a16="http://schemas.microsoft.com/office/drawing/2014/main" xmlns="" id="{0A6FF646-88DD-7C2C-E8D3-A6D52796FEBD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92059F24-11D3-0B0D-814E-E1E3CEBBBA95}"/>
                </a:ext>
              </a:extLst>
            </p:cNvPr>
            <p:cNvSpPr txBox="1"/>
            <p:nvPr/>
          </p:nvSpPr>
          <p:spPr>
            <a:xfrm>
              <a:off x="7154370" y="736044"/>
              <a:ext cx="1727200" cy="377621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ҚОРШАҒАН ОРТАМЕН ТАНЫСТЫРУ</a:t>
              </a: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xmlns="" id="{AFD6D28F-D0D5-229A-DBD1-EED360A4CCCB}"/>
              </a:ext>
            </a:extLst>
          </p:cNvPr>
          <p:cNvGrpSpPr/>
          <p:nvPr/>
        </p:nvGrpSpPr>
        <p:grpSpPr>
          <a:xfrm>
            <a:off x="9753993" y="951802"/>
            <a:ext cx="2120392" cy="540083"/>
            <a:chOff x="6922908" y="741378"/>
            <a:chExt cx="2120392" cy="332739"/>
          </a:xfrm>
        </p:grpSpPr>
        <p:sp>
          <p:nvSpPr>
            <p:cNvPr id="66" name="object 27">
              <a:extLst>
                <a:ext uri="{FF2B5EF4-FFF2-40B4-BE49-F238E27FC236}">
                  <a16:creationId xmlns:a16="http://schemas.microsoft.com/office/drawing/2014/main" xmlns="" id="{D743C5DD-4665-9CAA-6688-D843016C9780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D68A5729-D42F-2A09-E25D-8CB819F2111B}"/>
                </a:ext>
              </a:extLst>
            </p:cNvPr>
            <p:cNvSpPr txBox="1"/>
            <p:nvPr/>
          </p:nvSpPr>
          <p:spPr>
            <a:xfrm>
              <a:off x="7188320" y="764441"/>
              <a:ext cx="1727200" cy="232382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ҚАУІПСІЗДІК НЕГІЗДЕРІ</a:t>
              </a:r>
            </a:p>
          </p:txBody>
        </p:sp>
      </p:grpSp>
      <p:sp>
        <p:nvSpPr>
          <p:cNvPr id="68" name="Прямоугольник 67"/>
          <p:cNvSpPr/>
          <p:nvPr/>
        </p:nvSpPr>
        <p:spPr>
          <a:xfrm>
            <a:off x="0" y="0"/>
            <a:ext cx="12192000" cy="306649"/>
          </a:xfrm>
          <a:prstGeom prst="rect">
            <a:avLst/>
          </a:prstGeom>
          <a:solidFill>
            <a:srgbClr val="C0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ТӘРБИЕШІЛЕР МЕН АТА-АНАЛАРҒА АРНАЛҒАН КЕҢЕСТЕР</a:t>
            </a:r>
          </a:p>
        </p:txBody>
      </p:sp>
      <p:sp>
        <p:nvSpPr>
          <p:cNvPr id="69" name="Прямоугольник 68"/>
          <p:cNvSpPr/>
          <p:nvPr/>
        </p:nvSpPr>
        <p:spPr>
          <a:xfrm>
            <a:off x="5086570" y="261944"/>
            <a:ext cx="11040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ТҮСІНДІРУ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1504483" y="253915"/>
            <a:ext cx="10194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КӨРСЕТУ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9024687" y="271096"/>
            <a:ext cx="16371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БІРГЕ ОРЫНДАУ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0" y="2131005"/>
            <a:ext cx="1783080" cy="178308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2433054" y="1556077"/>
            <a:ext cx="1951958" cy="1910504"/>
            <a:chOff x="2449626" y="1851200"/>
            <a:chExt cx="3708217" cy="3793553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9626" y="1851200"/>
              <a:ext cx="3708217" cy="3708217"/>
            </a:xfrm>
            <a:prstGeom prst="rect">
              <a:avLst/>
            </a:prstGeom>
          </p:spPr>
        </p:pic>
        <p:sp>
          <p:nvSpPr>
            <p:cNvPr id="5" name="Прямоугольник 4"/>
            <p:cNvSpPr/>
            <p:nvPr/>
          </p:nvSpPr>
          <p:spPr>
            <a:xfrm>
              <a:off x="5499696" y="2809185"/>
              <a:ext cx="630576" cy="358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2664008" y="2844154"/>
              <a:ext cx="605790" cy="21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2455349" y="4076406"/>
              <a:ext cx="891503" cy="286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2603505" y="5248830"/>
              <a:ext cx="605790" cy="3959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5542167" y="4097473"/>
              <a:ext cx="605790" cy="351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5490194" y="5244742"/>
              <a:ext cx="605790" cy="351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359250" y="3401730"/>
            <a:ext cx="20649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6213" indent="-176213" algn="ctr">
              <a:buFont typeface="Wingdings" panose="05000000000000000000" pitchFamily="2" charset="2"/>
              <a:buChar char="Ø"/>
            </a:pP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Ойыншықтарды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киімдерді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жемістерді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2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т.б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sz="12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атайды</a:t>
            </a:r>
            <a:r>
              <a:rPr lang="ru-RU" sz="12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8" y="4123390"/>
            <a:ext cx="1674653" cy="1674653"/>
          </a:xfrm>
          <a:prstGeom prst="rect">
            <a:avLst/>
          </a:prstGeom>
        </p:spPr>
      </p:pic>
      <p:cxnSp>
        <p:nvCxnSpPr>
          <p:cNvPr id="77" name="Прямая соединительная линия 76"/>
          <p:cNvCxnSpPr/>
          <p:nvPr/>
        </p:nvCxnSpPr>
        <p:spPr>
          <a:xfrm flipH="1">
            <a:off x="2186045" y="1207655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108" y="1714500"/>
            <a:ext cx="1569702" cy="1569702"/>
          </a:xfrm>
          <a:prstGeom prst="rect">
            <a:avLst/>
          </a:prstGeom>
        </p:spPr>
      </p:pic>
      <p:pic>
        <p:nvPicPr>
          <p:cNvPr id="1026" name="Picture 2" descr="мультяшный картинку двух летнего ребенка казахской национальности с карими глазами сравнивает предметы по: цвету, объему, форме кубиков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881" y="4322352"/>
            <a:ext cx="1583745" cy="158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Прямая соединительная линия 77"/>
          <p:cNvCxnSpPr/>
          <p:nvPr/>
        </p:nvCxnSpPr>
        <p:spPr>
          <a:xfrm flipH="1">
            <a:off x="6750732" y="1191150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4490888" y="1196157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143" y="1603001"/>
            <a:ext cx="1482997" cy="1482997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664669" y="3169520"/>
            <a:ext cx="298328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Өзін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айнадан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фотосуреттерден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өзіне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жақын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ересектерді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ата-анасын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таниды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429" y="5445288"/>
            <a:ext cx="1263167" cy="126316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6770705" y="4958206"/>
            <a:ext cx="27922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Көкөністер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мен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жемістердің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бірнеше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түрін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ажыратады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20476" y="5878167"/>
            <a:ext cx="135399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Басқа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балалармен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ойнайды</a:t>
            </a:r>
            <a:endParaRPr lang="ru-RU" sz="1100" dirty="0"/>
          </a:p>
        </p:txBody>
      </p:sp>
      <p:pic>
        <p:nvPicPr>
          <p:cNvPr id="1030" name="Picture 6" descr="мультяшный картинка двух летнего ребенка казахской национальности с карими глазами различает несколько видов овощей и фруктов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6"/>
          <a:stretch/>
        </p:blipFill>
        <p:spPr bwMode="auto">
          <a:xfrm>
            <a:off x="7512441" y="3852370"/>
            <a:ext cx="1287744" cy="10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мультяшный картинку двух летнего ребенка казахской национальности с карими глазами знает дом и квартиру, где проживает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889" y="1660451"/>
            <a:ext cx="1444455" cy="144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Прямая соединительная линия 83"/>
          <p:cNvCxnSpPr/>
          <p:nvPr/>
        </p:nvCxnSpPr>
        <p:spPr>
          <a:xfrm flipH="1">
            <a:off x="9543006" y="1064059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342" y="3262401"/>
            <a:ext cx="1462211" cy="1462211"/>
          </a:xfrm>
          <a:prstGeom prst="rect">
            <a:avLst/>
          </a:prstGeom>
        </p:spPr>
      </p:pic>
      <p:sp>
        <p:nvSpPr>
          <p:cNvPr id="81" name="Прямоугольник 80"/>
          <p:cNvSpPr/>
          <p:nvPr/>
        </p:nvSpPr>
        <p:spPr>
          <a:xfrm>
            <a:off x="9584742" y="5028602"/>
            <a:ext cx="245541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Өзі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тұратын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үй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мен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пәтерді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көлік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құралдарының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кейбір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түрлерін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біледі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734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D17448E-59AF-5CC5-4BBB-4D289DC07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="" xmlns:a16="http://schemas.microsoft.com/office/drawing/2014/main" id="{94DB4334-7647-7D10-F14B-A022B2347F89}"/>
              </a:ext>
            </a:extLst>
          </p:cNvPr>
          <p:cNvSpPr/>
          <p:nvPr/>
        </p:nvSpPr>
        <p:spPr>
          <a:xfrm>
            <a:off x="2336470" y="1580833"/>
            <a:ext cx="2564049" cy="521745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Естігендері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көргендері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істегендері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туралы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айтады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kk-KZ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05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Иллюстрацияларды</a:t>
            </a:r>
            <a:r>
              <a:rPr lang="ru-RU" sz="105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5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суреттерді</a:t>
            </a:r>
            <a:r>
              <a:rPr lang="ru-RU" sz="105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қарастырады</a:t>
            </a:r>
            <a:r>
              <a:rPr lang="ru-RU" sz="105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5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көргендері</a:t>
            </a:r>
            <a:r>
              <a:rPr lang="ru-RU" sz="105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5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өз</a:t>
            </a:r>
            <a:r>
              <a:rPr lang="ru-RU" sz="105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ойларын</a:t>
            </a:r>
            <a:r>
              <a:rPr lang="ru-RU" sz="105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айтады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kk-KZ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5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05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Ересектермен</a:t>
            </a:r>
            <a:r>
              <a:rPr lang="ru-RU" sz="105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бірге</a:t>
            </a:r>
            <a:r>
              <a:rPr lang="ru-RU" sz="105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ертегілердегі</a:t>
            </a:r>
            <a:r>
              <a:rPr lang="ru-RU" sz="105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қарапайым</a:t>
            </a:r>
            <a:r>
              <a:rPr lang="ru-RU" sz="105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көріністерді</a:t>
            </a:r>
            <a:r>
              <a:rPr lang="ru-RU" sz="105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бейнелеп</a:t>
            </a:r>
            <a:r>
              <a:rPr lang="ru-RU" sz="105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ойнайды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="" xmlns:a16="http://schemas.microsoft.com/office/drawing/2014/main" id="{0142FC08-0908-2CDC-774B-3F9802F7F84C}"/>
              </a:ext>
            </a:extLst>
          </p:cNvPr>
          <p:cNvSpPr/>
          <p:nvPr/>
        </p:nvSpPr>
        <p:spPr>
          <a:xfrm>
            <a:off x="5019026" y="1608343"/>
            <a:ext cx="2320248" cy="517243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just"/>
            <a:endParaRPr lang="ru-RU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5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05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31">
            <a:extLst>
              <a:ext uri="{FF2B5EF4-FFF2-40B4-BE49-F238E27FC236}">
                <a16:creationId xmlns="" xmlns:a16="http://schemas.microsoft.com/office/drawing/2014/main" id="{6E9E342F-B418-05B2-902E-CA8C129892E7}"/>
              </a:ext>
            </a:extLst>
          </p:cNvPr>
          <p:cNvSpPr/>
          <p:nvPr/>
        </p:nvSpPr>
        <p:spPr>
          <a:xfrm>
            <a:off x="56133" y="1589702"/>
            <a:ext cx="2280069" cy="521746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/>
          <a:lstStyle/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ru-RU" sz="5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Қол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ұстасып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жартылай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отырып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заттарды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айналып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жүреді</a:t>
            </a:r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algn="just"/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kk-KZ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kk-KZ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endParaRPr lang="ru-RU" sz="1100" kern="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Әр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түрлі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бағытта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жүгіреді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kk-KZ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kk-KZ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 smtClean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Биіктіктен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ұзындыққа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секіреді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850900">
              <a:tabLst>
                <a:tab pos="1976438" algn="l"/>
              </a:tabLst>
            </a:pPr>
            <a:endParaRPr lang="x-none" sz="11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850900">
              <a:tabLst>
                <a:tab pos="1976438" algn="l"/>
              </a:tabLst>
            </a:pPr>
            <a:endParaRPr lang="ru-RU" sz="1100" kern="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трелка: пятиугольник 7">
            <a:extLst>
              <a:ext uri="{FF2B5EF4-FFF2-40B4-BE49-F238E27FC236}">
                <a16:creationId xmlns:a16="http://schemas.microsoft.com/office/drawing/2014/main" xmlns="" id="{0EEF5585-B3F7-2FA9-C2D4-A5A07A5E0727}"/>
              </a:ext>
            </a:extLst>
          </p:cNvPr>
          <p:cNvSpPr/>
          <p:nvPr/>
        </p:nvSpPr>
        <p:spPr>
          <a:xfrm rot="5400000">
            <a:off x="5883818" y="-5318815"/>
            <a:ext cx="355751" cy="12043411"/>
          </a:xfrm>
          <a:prstGeom prst="homePlate">
            <a:avLst>
              <a:gd name="adj" fmla="val 88555"/>
            </a:avLst>
          </a:prstGeom>
          <a:solidFill>
            <a:srgbClr val="4ECCC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Орта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жастағы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балалардың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негізгі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біліктері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мен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дағдылары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(3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жас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77F662A5-8685-8AB5-087E-BB7DCD27A98C}"/>
              </a:ext>
            </a:extLst>
          </p:cNvPr>
          <p:cNvGrpSpPr/>
          <p:nvPr/>
        </p:nvGrpSpPr>
        <p:grpSpPr>
          <a:xfrm>
            <a:off x="5131689" y="1027645"/>
            <a:ext cx="2076027" cy="555139"/>
            <a:chOff x="4697380" y="741349"/>
            <a:chExt cx="2076027" cy="350509"/>
          </a:xfrm>
        </p:grpSpPr>
        <p:sp>
          <p:nvSpPr>
            <p:cNvPr id="38" name="object 27">
              <a:extLst>
                <a:ext uri="{FF2B5EF4-FFF2-40B4-BE49-F238E27FC236}">
                  <a16:creationId xmlns:a16="http://schemas.microsoft.com/office/drawing/2014/main" xmlns="" id="{95B1DA8E-9838-725B-B697-572C7E8C60AC}"/>
                </a:ext>
              </a:extLst>
            </p:cNvPr>
            <p:cNvSpPr/>
            <p:nvPr/>
          </p:nvSpPr>
          <p:spPr>
            <a:xfrm>
              <a:off x="4697380" y="741349"/>
              <a:ext cx="2076027" cy="35050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6DE9EF88-29A0-6063-3548-4334B81B9395}"/>
                </a:ext>
              </a:extLst>
            </p:cNvPr>
            <p:cNvSpPr txBox="1"/>
            <p:nvPr/>
          </p:nvSpPr>
          <p:spPr>
            <a:xfrm>
              <a:off x="4899279" y="783839"/>
              <a:ext cx="1874127" cy="238154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МАТЕМАТИКА НЕГІЗДЕРІ</a:t>
              </a: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077430D5-6174-8619-53FE-AD850B1AD288}"/>
              </a:ext>
            </a:extLst>
          </p:cNvPr>
          <p:cNvGrpSpPr/>
          <p:nvPr/>
        </p:nvGrpSpPr>
        <p:grpSpPr>
          <a:xfrm>
            <a:off x="2646862" y="1034563"/>
            <a:ext cx="2076027" cy="555139"/>
            <a:chOff x="2527146" y="752774"/>
            <a:chExt cx="2076027" cy="352277"/>
          </a:xfrm>
        </p:grpSpPr>
        <p:sp>
          <p:nvSpPr>
            <p:cNvPr id="43" name="object 27">
              <a:extLst>
                <a:ext uri="{FF2B5EF4-FFF2-40B4-BE49-F238E27FC236}">
                  <a16:creationId xmlns:a16="http://schemas.microsoft.com/office/drawing/2014/main" xmlns="" id="{9BDEA98E-DC00-798E-3D90-C6222ECF8C44}"/>
                </a:ext>
              </a:extLst>
            </p:cNvPr>
            <p:cNvSpPr/>
            <p:nvPr/>
          </p:nvSpPr>
          <p:spPr>
            <a:xfrm>
              <a:off x="2527146" y="752774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8203CE20-A75A-3B2A-A129-1A042D9B6A33}"/>
                </a:ext>
              </a:extLst>
            </p:cNvPr>
            <p:cNvSpPr txBox="1"/>
            <p:nvPr/>
          </p:nvSpPr>
          <p:spPr>
            <a:xfrm>
              <a:off x="2702882" y="795908"/>
              <a:ext cx="1727200" cy="156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СӨЙЛЕУДІ ДАМЫТУ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xmlns="" id="{CBB5B729-60E2-6526-C799-9B86D12E573F}"/>
              </a:ext>
            </a:extLst>
          </p:cNvPr>
          <p:cNvGrpSpPr/>
          <p:nvPr/>
        </p:nvGrpSpPr>
        <p:grpSpPr>
          <a:xfrm>
            <a:off x="140200" y="1004155"/>
            <a:ext cx="2076027" cy="568205"/>
            <a:chOff x="353753" y="738607"/>
            <a:chExt cx="2076027" cy="352277"/>
          </a:xfrm>
        </p:grpSpPr>
        <p:sp>
          <p:nvSpPr>
            <p:cNvPr id="50" name="object 27">
              <a:extLst>
                <a:ext uri="{FF2B5EF4-FFF2-40B4-BE49-F238E27FC236}">
                  <a16:creationId xmlns:a16="http://schemas.microsoft.com/office/drawing/2014/main" xmlns="" id="{77AF1B3E-8C99-1341-5C8A-1CE0AC27CCA9}"/>
                </a:ext>
              </a:extLst>
            </p:cNvPr>
            <p:cNvSpPr/>
            <p:nvPr/>
          </p:nvSpPr>
          <p:spPr>
            <a:xfrm>
              <a:off x="353753" y="738607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AF76C882-4820-6D7C-BA58-D5EAEE9C6E16}"/>
                </a:ext>
              </a:extLst>
            </p:cNvPr>
            <p:cNvSpPr txBox="1"/>
            <p:nvPr/>
          </p:nvSpPr>
          <p:spPr>
            <a:xfrm>
              <a:off x="451994" y="788214"/>
              <a:ext cx="1956419" cy="152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ДЕНЕ ТӘРБИЕСІ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xmlns="" id="{81904D8D-919B-E3A9-09D3-A3775C32B035}"/>
              </a:ext>
            </a:extLst>
          </p:cNvPr>
          <p:cNvGrpSpPr/>
          <p:nvPr/>
        </p:nvGrpSpPr>
        <p:grpSpPr>
          <a:xfrm>
            <a:off x="7652770" y="1015584"/>
            <a:ext cx="2120392" cy="612933"/>
            <a:chOff x="6922908" y="736044"/>
            <a:chExt cx="2120392" cy="377621"/>
          </a:xfrm>
        </p:grpSpPr>
        <p:sp>
          <p:nvSpPr>
            <p:cNvPr id="58" name="object 27">
              <a:extLst>
                <a:ext uri="{FF2B5EF4-FFF2-40B4-BE49-F238E27FC236}">
                  <a16:creationId xmlns:a16="http://schemas.microsoft.com/office/drawing/2014/main" xmlns="" id="{0A6FF646-88DD-7C2C-E8D3-A6D52796FEBD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92059F24-11D3-0B0D-814E-E1E3CEBBBA95}"/>
                </a:ext>
              </a:extLst>
            </p:cNvPr>
            <p:cNvSpPr txBox="1"/>
            <p:nvPr/>
          </p:nvSpPr>
          <p:spPr>
            <a:xfrm>
              <a:off x="7154370" y="736044"/>
              <a:ext cx="1727200" cy="377621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ҚОРШАҒАН ОРТАМЕН ТАНЫСТЫРУ</a:t>
              </a: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xmlns="" id="{AFD6D28F-D0D5-229A-DBD1-EED360A4CCCB}"/>
              </a:ext>
            </a:extLst>
          </p:cNvPr>
          <p:cNvGrpSpPr/>
          <p:nvPr/>
        </p:nvGrpSpPr>
        <p:grpSpPr>
          <a:xfrm>
            <a:off x="10004624" y="1013494"/>
            <a:ext cx="2120392" cy="540083"/>
            <a:chOff x="6922908" y="741378"/>
            <a:chExt cx="2120392" cy="332739"/>
          </a:xfrm>
        </p:grpSpPr>
        <p:sp>
          <p:nvSpPr>
            <p:cNvPr id="61" name="object 27">
              <a:extLst>
                <a:ext uri="{FF2B5EF4-FFF2-40B4-BE49-F238E27FC236}">
                  <a16:creationId xmlns:a16="http://schemas.microsoft.com/office/drawing/2014/main" xmlns="" id="{D743C5DD-4665-9CAA-6688-D843016C9780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D68A5729-D42F-2A09-E25D-8CB819F2111B}"/>
                </a:ext>
              </a:extLst>
            </p:cNvPr>
            <p:cNvSpPr txBox="1"/>
            <p:nvPr/>
          </p:nvSpPr>
          <p:spPr>
            <a:xfrm>
              <a:off x="7149637" y="792901"/>
              <a:ext cx="1727200" cy="232382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ҚАУІПСІЗДІК НЕГІЗДЕРІ</a:t>
              </a:r>
            </a:p>
          </p:txBody>
        </p:sp>
      </p:grpSp>
      <p:sp>
        <p:nvSpPr>
          <p:cNvPr id="64" name="Прямоугольник 63"/>
          <p:cNvSpPr/>
          <p:nvPr/>
        </p:nvSpPr>
        <p:spPr>
          <a:xfrm>
            <a:off x="0" y="0"/>
            <a:ext cx="12192000" cy="306649"/>
          </a:xfrm>
          <a:prstGeom prst="rect">
            <a:avLst/>
          </a:prstGeom>
          <a:solidFill>
            <a:srgbClr val="C0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ТӘРБИЕШІЛЕР МЕН АТА-АНАЛАРҒА АРНАЛҒАН КЕҢЕСТЕР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5459956" y="260592"/>
            <a:ext cx="11040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ТҮСІНДІРУ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2137139" y="280615"/>
            <a:ext cx="10194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КӨРСЕТУ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9024687" y="271096"/>
            <a:ext cx="163711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БІРГЕ ОРЫНДАУ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20" y="1615843"/>
            <a:ext cx="1330905" cy="13309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79" y="3412154"/>
            <a:ext cx="1409467" cy="14094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62" y="5042674"/>
            <a:ext cx="1280160" cy="1280160"/>
          </a:xfrm>
          <a:prstGeom prst="rect">
            <a:avLst/>
          </a:prstGeom>
        </p:spPr>
      </p:pic>
      <p:cxnSp>
        <p:nvCxnSpPr>
          <p:cNvPr id="68" name="Прямая соединительная линия 67"/>
          <p:cNvCxnSpPr/>
          <p:nvPr/>
        </p:nvCxnSpPr>
        <p:spPr>
          <a:xfrm flipH="1">
            <a:off x="2306474" y="1175667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9865800" y="1186485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b="13702"/>
          <a:stretch/>
        </p:blipFill>
        <p:spPr>
          <a:xfrm>
            <a:off x="2942820" y="1647255"/>
            <a:ext cx="1326297" cy="11445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015" y="3303338"/>
            <a:ext cx="1268932" cy="126893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370" y="5083789"/>
            <a:ext cx="1283718" cy="1283718"/>
          </a:xfrm>
          <a:prstGeom prst="rect">
            <a:avLst/>
          </a:prstGeom>
        </p:spPr>
      </p:pic>
      <p:cxnSp>
        <p:nvCxnSpPr>
          <p:cNvPr id="70" name="Прямая соединительная линия 69"/>
          <p:cNvCxnSpPr/>
          <p:nvPr/>
        </p:nvCxnSpPr>
        <p:spPr>
          <a:xfrm flipH="1">
            <a:off x="4927754" y="1270917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912" y="1642720"/>
            <a:ext cx="1318260" cy="13182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635" y="3091552"/>
            <a:ext cx="1295400" cy="1295400"/>
          </a:xfrm>
          <a:prstGeom prst="rect">
            <a:avLst/>
          </a:prstGeom>
        </p:spPr>
      </p:pic>
      <p:pic>
        <p:nvPicPr>
          <p:cNvPr id="2050" name="Picture 2" descr="cartoon picture of a three-year-old Kazakh child with brown eyes, the child knows and shows: geometric shapes triangle squar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38" y="4454235"/>
            <a:ext cx="1118688" cy="111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881185" y="1993506"/>
            <a:ext cx="11583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Бір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», «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көп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 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ұғымдарын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ажыратады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79302" y="3159382"/>
            <a:ext cx="122252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Қоршаған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ортада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бірдей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заттарды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табады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48492" y="4524894"/>
            <a:ext cx="13457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Геометриялық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пішіндерді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біледі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көрсетеді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61757" y="5758301"/>
            <a:ext cx="16092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еңістікте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өзіне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қатысты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бағыттарды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анықтайды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flipH="1">
            <a:off x="7501826" y="1187694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7448" y="1608343"/>
            <a:ext cx="1285077" cy="1285077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7501826" y="2935129"/>
            <a:ext cx="210960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Рөлдік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ойындарда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отбасы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мүшелерінің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рөлдерін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ойнайды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48" name="Рисунок 20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455" y="3517094"/>
            <a:ext cx="1384199" cy="1384199"/>
          </a:xfrm>
          <a:prstGeom prst="rect">
            <a:avLst/>
          </a:prstGeom>
        </p:spPr>
      </p:pic>
      <p:sp>
        <p:nvSpPr>
          <p:cNvPr id="2049" name="Прямоугольник 2048"/>
          <p:cNvSpPr/>
          <p:nvPr/>
        </p:nvSpPr>
        <p:spPr>
          <a:xfrm>
            <a:off x="7467229" y="4821621"/>
            <a:ext cx="22920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Өз</a:t>
            </a:r>
            <a:r>
              <a:rPr lang="ru-RU" sz="1100" kern="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бетінше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киінеді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жуынады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тістерін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тазалайды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52" name="Рисунок 20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946" y="5264230"/>
            <a:ext cx="1236750" cy="1236750"/>
          </a:xfrm>
          <a:prstGeom prst="rect">
            <a:avLst/>
          </a:prstGeom>
        </p:spPr>
      </p:pic>
      <p:sp>
        <p:nvSpPr>
          <p:cNvPr id="2051" name="Прямоугольник 2050"/>
          <p:cNvSpPr/>
          <p:nvPr/>
        </p:nvSpPr>
        <p:spPr>
          <a:xfrm>
            <a:off x="7663674" y="6399737"/>
            <a:ext cx="21509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Амандасады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қоштасады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көмек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үшін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алғыс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білдіреді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53" name="Прямоугольник 2052"/>
          <p:cNvSpPr/>
          <p:nvPr/>
        </p:nvSpPr>
        <p:spPr>
          <a:xfrm>
            <a:off x="9978411" y="3962574"/>
            <a:ext cx="206574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1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Топта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табиғатта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серуендеу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кезінде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қауіпсіз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мінез-құлық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ережелерін</a:t>
            </a:r>
            <a:r>
              <a:rPr lang="ru-RU" sz="1100" kern="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kern="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сақтайды</a:t>
            </a:r>
            <a:endParaRPr lang="ru-RU" sz="1100" kern="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54" name="Рисунок 205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081" y="2153924"/>
            <a:ext cx="1813849" cy="1813849"/>
          </a:xfrm>
          <a:prstGeom prst="rect">
            <a:avLst/>
          </a:prstGeom>
        </p:spPr>
      </p:pic>
      <p:pic>
        <p:nvPicPr>
          <p:cNvPr id="1028" name="Picture 4" descr="cartoon picture of a three-year-old Kazakh child with brown eyes defines spatial directions in relation to himsel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14393" y="5570315"/>
            <a:ext cx="1173217" cy="117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696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0DF1DB0-9AA7-A140-0B0E-F221683C1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трелка: пятиугольник 7">
            <a:extLst>
              <a:ext uri="{FF2B5EF4-FFF2-40B4-BE49-F238E27FC236}">
                <a16:creationId xmlns:a16="http://schemas.microsoft.com/office/drawing/2014/main" xmlns="" id="{0EEF5585-B3F7-2FA9-C2D4-A5A07A5E0727}"/>
              </a:ext>
            </a:extLst>
          </p:cNvPr>
          <p:cNvSpPr/>
          <p:nvPr/>
        </p:nvSpPr>
        <p:spPr>
          <a:xfrm rot="5400000">
            <a:off x="5883818" y="-5318815"/>
            <a:ext cx="355751" cy="12043411"/>
          </a:xfrm>
          <a:prstGeom prst="homePlate">
            <a:avLst>
              <a:gd name="adj" fmla="val 88555"/>
            </a:avLst>
          </a:prstGeom>
          <a:solidFill>
            <a:srgbClr val="4ECCC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Ересек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жастағы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балалардың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негізгі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біліктері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мен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дағдылары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(4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жас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77F662A5-8685-8AB5-087E-BB7DCD27A98C}"/>
              </a:ext>
            </a:extLst>
          </p:cNvPr>
          <p:cNvGrpSpPr/>
          <p:nvPr/>
        </p:nvGrpSpPr>
        <p:grpSpPr>
          <a:xfrm>
            <a:off x="5092655" y="916731"/>
            <a:ext cx="2076027" cy="555139"/>
            <a:chOff x="4697380" y="741349"/>
            <a:chExt cx="2076027" cy="350509"/>
          </a:xfrm>
        </p:grpSpPr>
        <p:sp>
          <p:nvSpPr>
            <p:cNvPr id="25" name="object 27">
              <a:extLst>
                <a:ext uri="{FF2B5EF4-FFF2-40B4-BE49-F238E27FC236}">
                  <a16:creationId xmlns:a16="http://schemas.microsoft.com/office/drawing/2014/main" xmlns="" id="{95B1DA8E-9838-725B-B697-572C7E8C60AC}"/>
                </a:ext>
              </a:extLst>
            </p:cNvPr>
            <p:cNvSpPr/>
            <p:nvPr/>
          </p:nvSpPr>
          <p:spPr>
            <a:xfrm>
              <a:off x="4697380" y="741349"/>
              <a:ext cx="2076027" cy="35050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DE9EF88-29A0-6063-3548-4334B81B9395}"/>
                </a:ext>
              </a:extLst>
            </p:cNvPr>
            <p:cNvSpPr txBox="1"/>
            <p:nvPr/>
          </p:nvSpPr>
          <p:spPr>
            <a:xfrm>
              <a:off x="4899279" y="783839"/>
              <a:ext cx="1807131" cy="238154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МАТЕМАТИКА НЕГІЗДЕРІ</a:t>
              </a: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077430D5-6174-8619-53FE-AD850B1AD288}"/>
              </a:ext>
            </a:extLst>
          </p:cNvPr>
          <p:cNvGrpSpPr/>
          <p:nvPr/>
        </p:nvGrpSpPr>
        <p:grpSpPr>
          <a:xfrm>
            <a:off x="2440861" y="914525"/>
            <a:ext cx="2076027" cy="555139"/>
            <a:chOff x="2527146" y="752774"/>
            <a:chExt cx="2076027" cy="352277"/>
          </a:xfrm>
        </p:grpSpPr>
        <p:sp>
          <p:nvSpPr>
            <p:cNvPr id="29" name="object 27">
              <a:extLst>
                <a:ext uri="{FF2B5EF4-FFF2-40B4-BE49-F238E27FC236}">
                  <a16:creationId xmlns:a16="http://schemas.microsoft.com/office/drawing/2014/main" xmlns="" id="{9BDEA98E-DC00-798E-3D90-C6222ECF8C44}"/>
                </a:ext>
              </a:extLst>
            </p:cNvPr>
            <p:cNvSpPr/>
            <p:nvPr/>
          </p:nvSpPr>
          <p:spPr>
            <a:xfrm>
              <a:off x="2527146" y="752774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8203CE20-A75A-3B2A-A129-1A042D9B6A33}"/>
                </a:ext>
              </a:extLst>
            </p:cNvPr>
            <p:cNvSpPr txBox="1"/>
            <p:nvPr/>
          </p:nvSpPr>
          <p:spPr>
            <a:xfrm>
              <a:off x="2702882" y="795908"/>
              <a:ext cx="1727200" cy="156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СӨЙЛЕУДІ ДАМЫТУ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xmlns="" id="{CBB5B729-60E2-6526-C799-9B86D12E573F}"/>
              </a:ext>
            </a:extLst>
          </p:cNvPr>
          <p:cNvGrpSpPr/>
          <p:nvPr/>
        </p:nvGrpSpPr>
        <p:grpSpPr>
          <a:xfrm>
            <a:off x="58939" y="910720"/>
            <a:ext cx="2076027" cy="568205"/>
            <a:chOff x="353753" y="738607"/>
            <a:chExt cx="2076027" cy="352277"/>
          </a:xfrm>
        </p:grpSpPr>
        <p:sp>
          <p:nvSpPr>
            <p:cNvPr id="33" name="object 27">
              <a:extLst>
                <a:ext uri="{FF2B5EF4-FFF2-40B4-BE49-F238E27FC236}">
                  <a16:creationId xmlns:a16="http://schemas.microsoft.com/office/drawing/2014/main" xmlns="" id="{77AF1B3E-8C99-1341-5C8A-1CE0AC27CCA9}"/>
                </a:ext>
              </a:extLst>
            </p:cNvPr>
            <p:cNvSpPr/>
            <p:nvPr/>
          </p:nvSpPr>
          <p:spPr>
            <a:xfrm>
              <a:off x="353753" y="738607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AF76C882-4820-6D7C-BA58-D5EAEE9C6E16}"/>
                </a:ext>
              </a:extLst>
            </p:cNvPr>
            <p:cNvSpPr txBox="1"/>
            <p:nvPr/>
          </p:nvSpPr>
          <p:spPr>
            <a:xfrm>
              <a:off x="406274" y="774040"/>
              <a:ext cx="1956419" cy="152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ДЕНЕ ТӘРБИЕСІ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xmlns="" id="{81904D8D-919B-E3A9-09D3-A3775C32B035}"/>
              </a:ext>
            </a:extLst>
          </p:cNvPr>
          <p:cNvGrpSpPr/>
          <p:nvPr/>
        </p:nvGrpSpPr>
        <p:grpSpPr>
          <a:xfrm>
            <a:off x="7694571" y="937392"/>
            <a:ext cx="2120392" cy="612933"/>
            <a:chOff x="6922908" y="736044"/>
            <a:chExt cx="2120392" cy="377621"/>
          </a:xfrm>
        </p:grpSpPr>
        <p:sp>
          <p:nvSpPr>
            <p:cNvPr id="37" name="object 27">
              <a:extLst>
                <a:ext uri="{FF2B5EF4-FFF2-40B4-BE49-F238E27FC236}">
                  <a16:creationId xmlns:a16="http://schemas.microsoft.com/office/drawing/2014/main" xmlns="" id="{0A6FF646-88DD-7C2C-E8D3-A6D52796FEBD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92059F24-11D3-0B0D-814E-E1E3CEBBBA95}"/>
                </a:ext>
              </a:extLst>
            </p:cNvPr>
            <p:cNvSpPr txBox="1"/>
            <p:nvPr/>
          </p:nvSpPr>
          <p:spPr>
            <a:xfrm>
              <a:off x="7154370" y="736044"/>
              <a:ext cx="1727200" cy="377621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ҚОРШАҒАН ОРТАМЕН ТАНЫСТЫРУ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AFD6D28F-D0D5-229A-DBD1-EED360A4CCCB}"/>
              </a:ext>
            </a:extLst>
          </p:cNvPr>
          <p:cNvGrpSpPr/>
          <p:nvPr/>
        </p:nvGrpSpPr>
        <p:grpSpPr>
          <a:xfrm>
            <a:off x="10012717" y="925808"/>
            <a:ext cx="2120392" cy="540083"/>
            <a:chOff x="6922908" y="741378"/>
            <a:chExt cx="2120392" cy="332739"/>
          </a:xfrm>
        </p:grpSpPr>
        <p:sp>
          <p:nvSpPr>
            <p:cNvPr id="42" name="object 27">
              <a:extLst>
                <a:ext uri="{FF2B5EF4-FFF2-40B4-BE49-F238E27FC236}">
                  <a16:creationId xmlns:a16="http://schemas.microsoft.com/office/drawing/2014/main" xmlns="" id="{D743C5DD-4665-9CAA-6688-D843016C9780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D68A5729-D42F-2A09-E25D-8CB819F2111B}"/>
                </a:ext>
              </a:extLst>
            </p:cNvPr>
            <p:cNvSpPr txBox="1"/>
            <p:nvPr/>
          </p:nvSpPr>
          <p:spPr>
            <a:xfrm>
              <a:off x="7188976" y="777328"/>
              <a:ext cx="1727200" cy="232382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ҚАУІПСІЗДІК НЕГІЗДЕРІ</a:t>
              </a:r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0" y="0"/>
            <a:ext cx="12192000" cy="306649"/>
          </a:xfrm>
          <a:prstGeom prst="rect">
            <a:avLst/>
          </a:prstGeom>
          <a:solidFill>
            <a:srgbClr val="C0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ТӘРБИЕШІЛЕР МЕН АТА-АНАЛАРҒА АРНАЛҒАН КЕҢЕСТЕР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122849" y="291633"/>
            <a:ext cx="9731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ТҮСІНДІРУ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617338" y="270788"/>
            <a:ext cx="9010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КӨРСЕТУ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7858833" y="271096"/>
            <a:ext cx="34430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 </a:t>
            </a:r>
            <a:r>
              <a:rPr lang="kk-KZ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БЕТІНШЕ </a:t>
            </a:r>
            <a:r>
              <a:rPr lang="kk-K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ОРЫНДАУҒА МҮМКІНДІК </a:t>
            </a:r>
            <a:r>
              <a:rPr lang="kk-KZ" sz="1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БЕРУ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05" y="1505867"/>
            <a:ext cx="1373496" cy="13734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8936" y="2810370"/>
            <a:ext cx="157673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just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Өкшесімен</a:t>
            </a: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жүреді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81794" y="4509197"/>
            <a:ext cx="22115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Әр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түрлі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тапсырмаларды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орындап</a:t>
            </a: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жүгіреді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05" y="3103848"/>
            <a:ext cx="1417320" cy="14173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8" y="5042923"/>
            <a:ext cx="1464871" cy="146487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60836" y="6388352"/>
            <a:ext cx="21905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Алға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қарай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екі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аяқпен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секіреді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67879" y="3464175"/>
            <a:ext cx="24600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Шығармалардың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ертегілердің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үзінділерін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қайталап</a:t>
            </a: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айтады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 flipH="1">
            <a:off x="2181398" y="1139278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120346" y="6119224"/>
            <a:ext cx="27679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Өлеңдерді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мәнерлеп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ru-RU" sz="11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1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жатқа</a:t>
            </a: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айтады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 flipH="1">
            <a:off x="4641542" y="1161213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4483266" y="1777711"/>
            <a:ext cx="14886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5-ке </a:t>
            </a:r>
            <a:r>
              <a:rPr lang="ru-RU" sz="11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дейін</a:t>
            </a: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санайды</a:t>
            </a: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сандарды</a:t>
            </a: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ретімен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атайды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066" y="1542275"/>
            <a:ext cx="1181100" cy="118110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805889" y="2886245"/>
            <a:ext cx="16447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Әр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түрлі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мөлшердегі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2-3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затты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ұзындығы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биіктігі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ені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қалыңдығы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өсу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кему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ретімен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орналастырады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157" y="3010011"/>
            <a:ext cx="1201909" cy="1201909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483266" y="4748190"/>
            <a:ext cx="16062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Геометриялық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пішіндер</a:t>
            </a: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мен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денелерді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ажыратады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988938" y="5881256"/>
            <a:ext cx="15330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</a:t>
            </a:r>
            <a:r>
              <a:rPr lang="ru-RU" sz="11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еңістікте</a:t>
            </a: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өзіне</a:t>
            </a: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қатысты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бағыттарды</a:t>
            </a: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анықтайды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8500" y="4309027"/>
            <a:ext cx="1400498" cy="1400498"/>
          </a:xfrm>
          <a:prstGeom prst="rect">
            <a:avLst/>
          </a:prstGeom>
        </p:spPr>
      </p:pic>
      <p:sp>
        <p:nvSpPr>
          <p:cNvPr id="3072" name="Прямоугольник 3071"/>
          <p:cNvSpPr/>
          <p:nvPr/>
        </p:nvSpPr>
        <p:spPr>
          <a:xfrm>
            <a:off x="7435973" y="1769997"/>
            <a:ext cx="15099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5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Мемлекеттік</a:t>
            </a: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рәміздерді</a:t>
            </a: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біледі</a:t>
            </a: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Ту, </a:t>
            </a:r>
            <a:r>
              <a:rPr lang="ru-RU" sz="105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Елтаңба</a:t>
            </a: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5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Әнұран</a:t>
            </a:r>
            <a:endParaRPr lang="ru-RU" sz="105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 flipH="1">
            <a:off x="7467042" y="1176503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Рисунок 307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95" y="1469656"/>
            <a:ext cx="1185729" cy="1185729"/>
          </a:xfrm>
          <a:prstGeom prst="rect">
            <a:avLst/>
          </a:prstGeom>
        </p:spPr>
      </p:pic>
      <p:sp>
        <p:nvSpPr>
          <p:cNvPr id="3078" name="Прямоугольник 3077"/>
          <p:cNvSpPr/>
          <p:nvPr/>
        </p:nvSpPr>
        <p:spPr>
          <a:xfrm>
            <a:off x="8545067" y="3047482"/>
            <a:ext cx="178524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Кезекшінің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міндеттерін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өз</a:t>
            </a: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бетімен</a:t>
            </a: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орындайды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79" name="Прямоугольник 3078"/>
          <p:cNvSpPr/>
          <p:nvPr/>
        </p:nvSpPr>
        <p:spPr>
          <a:xfrm>
            <a:off x="7339795" y="4339919"/>
            <a:ext cx="153636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Бақылау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күнтізбесіндегі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ауа-райының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жай-күйін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анықтайды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080" name="Прямоугольник 3079"/>
          <p:cNvSpPr/>
          <p:nvPr/>
        </p:nvSpPr>
        <p:spPr>
          <a:xfrm>
            <a:off x="8428152" y="5748215"/>
            <a:ext cx="18643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Қарапайым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эксперимент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жүргізеді</a:t>
            </a:r>
            <a:endParaRPr lang="ru-RU" sz="7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>
            <a:off x="10192007" y="1444634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1" name="Прямоугольник 3080"/>
          <p:cNvSpPr/>
          <p:nvPr/>
        </p:nvSpPr>
        <p:spPr>
          <a:xfrm>
            <a:off x="10217792" y="5139146"/>
            <a:ext cx="182914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Жол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қозғалысы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ережелерін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қоршаған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ортадағы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мінез-құлық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ережелерін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біледі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3082" name="Рисунок 308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981" y="1971299"/>
            <a:ext cx="1452372" cy="1452372"/>
          </a:xfrm>
          <a:prstGeom prst="rect">
            <a:avLst/>
          </a:prstGeom>
        </p:spPr>
      </p:pic>
      <p:pic>
        <p:nvPicPr>
          <p:cNvPr id="3083" name="Рисунок 308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404" y="3571525"/>
            <a:ext cx="1379949" cy="1379949"/>
          </a:xfrm>
          <a:prstGeom prst="rect">
            <a:avLst/>
          </a:prstGeom>
        </p:spPr>
      </p:pic>
      <p:pic>
        <p:nvPicPr>
          <p:cNvPr id="3085" name="Рисунок 308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041" y="2855196"/>
            <a:ext cx="1113327" cy="1113327"/>
          </a:xfrm>
          <a:prstGeom prst="rect">
            <a:avLst/>
          </a:prstGeom>
        </p:spPr>
      </p:pic>
      <p:pic>
        <p:nvPicPr>
          <p:cNvPr id="3086" name="Рисунок 308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7407" y="4127996"/>
            <a:ext cx="1240388" cy="1240388"/>
          </a:xfrm>
          <a:prstGeom prst="rect">
            <a:avLst/>
          </a:prstGeom>
        </p:spPr>
      </p:pic>
      <p:pic>
        <p:nvPicPr>
          <p:cNvPr id="3087" name="Рисунок 308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6863" y="5441079"/>
            <a:ext cx="1102227" cy="1157411"/>
          </a:xfrm>
          <a:prstGeom prst="rect">
            <a:avLst/>
          </a:prstGeom>
        </p:spPr>
      </p:pic>
      <p:pic>
        <p:nvPicPr>
          <p:cNvPr id="55" name="Picture 2" descr="cartoon picture of a four-year-old Kazakh child with brown eyes defining spatial directions in relation to himself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439" y="5578220"/>
            <a:ext cx="1249887" cy="124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png;base64,iVBORw0KGgoAAAANSUhEUgAAAU8AAAFPCAYAAADNzUzyAAAAAXNSR0IArs4c6QAAIABJREFUeF7sfQe8XXWV9Tr93P5KkpdGGmkkdJAuZcDKoCMIOnbHGbt+jsqoM+MYHR11ZvywoFLELmoAKSoKiBTpEEILISEhvbx++z39fL+1/+cG/aZB1JGEe/k93st799xzzv/es87ee629tobeo7cCvRXorUBvBZ71CmjPeoveBr0V6K1AbwV6K4AeePY+BL0V6K1AbwX2YgV64LkXi9bbpLcCvRXorUAPPHufgd4K9FagtwJ7sQI98NyLRett0luB3gr0VqAHnr3PQG8FeivQW4G9WIEeeO7FovU26a1AbwV6K9ADz95noLcCvRXorcBerEAPPPdi0Xqb9FagtwK9FeiBZ+8z0FuB3gr0VmAvVqAHnnuxaL1NeivQW4HeCvTAs/cZ6K3Af7ECKaBpQNpboN4K/Gcr0APP3ufiebkCaZrys6/hiis0nPt4umrVDKP5ROfw+viumZVy4alFhwxtvPKC78/zPC181Smv3rro/e/3n5cL1Tvp/3IFeuDZ+3A8L1dg5cqVxoz8WDnx9CluX59WLk0ZTyZHXvCLq37wprWr7zv16KVLLj7qkEONld//yTlVX3twcP7SK0eb1fuBfOPVr3lN8LL3TY+AcxNN03qR6fPyE8Q7b+/RW4Hn6Qpk0af++ONXGJ3OZJp7ql9rJLuPXHvHrZ976Ne3HVnJuVap0u/U/BSTXtweb7YmwxBb2r6/K7XMNbOWLLn/5Jec/tDRsxePLj/vvOB5uozP29Pugefz9q3vnfh/tgIE1Ceu/u7AVd+57KNb1zz23rHJqptYQLFQwpzps2EXKuiEMUYnq+nGnTvD0clONbWNtXMWLrj58Bccs2X+osU70iTcaDnlenl2vXnuuZ+IAKTPJELNwFwO65k8v/cO/mlXoAeef9r17+39OboC3/vMB2Y8eus9Hx7bseWdQauRD30PXhDD0zQ4uRxcy4VhOoBmIkqBdhgnzSiKG16nEyEds3KF0VYQb3Jtc9fQ9Jk7Fs6ft23e4kVjiLVWqmnh9h07tIlGI200PctvjVt1r5VHopfDNHWSOEmjNI1yORelfD7N5x29XC5oQ1On6wfMnR3Nnj2/NW/B/HrFLU3Onj697RSLHeTzdQDtHuj+732geuD5v7fWvT3tYyuQ7tyZf+c5L7oA9dpfevXJUqDF8BKgVvehGxoMw4RpWUg1HYZuw7ItFPJ5mKaJRhBiMogwPDoKzw8RRGkaJ2k4bdpgOHfegnj6zJl+pa/8o/5i34+mz5xSKw8OJoGmG4nXSdtxrFVrHWf36K7+4V07+lu1eqHTbhbr9Wqx0/b6d4+MDQW+lysXK+a0adPKU6fNCBcuXLhz0bKl99mWc9d9d9yx7bDly+Nlp5wSlUql+Kinnkq0886L97Hlf84fbg88n/NvUe8A/5QrcPHb355/8KHf/KU3Mfm3aRwticLQDAHUAw/tOEGsp7BsEznLhQsdVhjDTjSklonAMaGZFlNweEGIKE7Q8QM02z7iJIEfBLHt5Op9A/3jhpMfc/PuSLG/PDo4NH145uxZ9enTpkcGEnSaNb9drcc52/Z0Q2/ky+5EnztQnTJroB42df+iH3+vvG7t+vntGDPztj1Vt61DrJw73XKsaiHn7lo0b/7OIw4//J6jj3jBEweffPJuALGmacmfcl33h333wHN/eBd75/BHX4HPv/7s2avuXvXRIGq8JUrivK7rWhTFCKIQcRxBB+DmHNiWBQ0pTA0wkgQpxaK6DsN2kEJDlKbQdQNhFEnEGgQBai0ftWYbrQBIDIDgnGgpXNvB0JRBLJx7AIquA6/VRBi0MDy8G/V6E1EI33asiXL/4OY5Cw9cf9wLT123dMnyB4dHd6678667tDsfXL24PjFxUuyHrzCgHRgnWnvZ4Yc9fsbLXnbXIcccff3EU1sfXr1tW2vFihXPFki12264ZvbMBctHFi1a9LyVcPXA849+2fV2sL+swC1f/Wrx0u9d9uL1T218l5bEJ9t6YuctHVocQ9cM6DAAGNB1AmgESw9h6EBCMZOmISGgGiZ0XYdu8LmkklLEjFR1E1GSIAxjhGkiUWoQhPC9kBEqoiCGZRmolHPIOy5sx0bOceHmXei6Bs/30PY6kWFbnXK5tDEIo1+P1zt3nXTKaY/MOmCWd8Ovbp21e2TkIC+KTm15nRMs3RxwTevJ1nj1V6am3fH61752zYe+9rVtz/S9uuWnl0+pT9QOcLXm+pe86fzWM91uf3peDzz3p3ezdy7/KyuQTm7qe+XLz/67Rx986F0DBbPPNQzkrTxMgmeqQ9NMpAhhmIG0KPFB4GSzUhzHMA0Dpm5I3dQyLNHqp0mKNGVsCuiZcpSgq5km0lRHJwzR8UNMTNak50nXUmh8fppIWaC/r4hKpYQw8uF5qizQiY2oHUW7rUL+xsOPOu5rx5946hMHHH20P7n1yQXfu+Ti880gPsuI0imbN21Oau325rlLD/ri6WeffeXcZcvGz3sGNVKqAzZsuLe0aNFxJKv2PFauWGFjGXDeeSv2a/lWDzz/Vy633k72lRXY03mEW3WsKmmojOirnthmFBPTqFotbXAAMDsl3Q+T/Pe+87NX/OJnN36x0/Yc1zbg5i0Yrg4YMfQ4hZOY0DX+m0k9JELU+XOaIk1UpmxqukSi0u6kpbB0U35OEiqcdOkNJaTGKb/rSHUFwFEYSjTq+z6iIEIYJUJUUVLluC7ihNEw4IchwjRN/SSaCNP0ccuwbqs2wys+d+Gntz58/8Pzdmzf/o5mvf6qoONN27Zzd1Rrtte5+cJdA31TvnvhypX3L1++/NkCoLbiA2+prH/0sXPGxmrDH/vi3//qtNPe6u0r7/+zOc4eeD6b1eo9d79bAQZ3nwS0N668uDQ5uX3O+jWPHLtp7RMLJ3bvKvqdpt0JUG6naSXQUdYNuEYCOCb0JIbTbKJYb2CW7kAfb6TwUsDI52C6Loo5G64RI2UKHkUI40jAzTSZ1mvyZRBYQfBMQMhkrVRHAkIpATWJYhiGATaSxmmCOKZglNibRamaAQ0mkiRFo9nBZK0hr2DZDgxdR8HVUSoWEIURLMtBx/ehmQZGqtXqRLPz60NPPOzCd57ztrt+fs8vX7rqvgcuWzjrgEG/7mF41whGJmu12LG//eY3vvmCf/zqV7cKhj+Lx8PXXzX7L897zQ/nzj/wZ3/35Yu+cNppp/FusF89euC5X72dvZP571YgTVfom6+plG/+9c2LNzzx6Cw/bM6qlNwF/X3FOaapHZzPudMG+/ryU/pKVjFvaTnXgGVZMB3WM1MYkk8bmkR9MdBq+KjVfGzeOoaNm8ewftM4do82UWtG8GIgMXU4rgU370hqTeIoSRMYhi5fpm5K+q7pKQym4UiRhhE0JDAlGlW/6+b+CdN0zUCcMDLl33RVS+XRaYY8uxMGqDVaUic1NMC1DIlmc7YD13ZVJKtrqHaaSSv062ES3zBr1tzrBoYqs2o7dv/11GLfgbEfGy3fw3i7E2+vVZ/M9w187eTTX3LN1771rWdcE+X78JWPfuDPfvSDy79e7h+4bukJx3zxgou+u2N/+oT2wHN/ejd75/IfViBds8aeaGyZ9qtrrzr60Qfu+PPGxPYTEq0174gjD7KPOuZw/cAlc1EolzSGk7BMIP0tOWQYAkEMhDGiRgPtRgcTXohWu42JsWEEvoc0IpLZyLt9QFpEu21g584q1m3ehTXbd2Prjp1otWNq6VEs2JJSM3KUlF03hJ23HQu2bcDQNaRxDC2OhHpivVQANY0FfOWRWhIDpgKDmoAoo9IgjhCkCXTTJL7DMG2MVWuYGGvBsTRYmg4LOiqlEnK5HOI0FoKKr7N7bDRyCvlVZ5xy8gUP37fqbyql0kmmZTlBkqIZR9g1UYvHGs273//Rj77nw3//iceeqcxp5coV9o/+9cor+/sGzly3fdvXf7P2ir/VtKMpJtgvHj3w3C/ext5JCK6kqb7uum8WHl9zz4xHb/n1cnSCE5MkONIwWnOmDRWHFiycnjtg8RxjzkELkB/sI3oJURN3ErSqLUyMNzA+UsWObSMYH/UwPuZhYrKJZqONRqOFKr8CMuGsWQJGqsHS+cV6ZhY9kkXXGAmaCLWcCOTDOEQQhggCSpcUa65SeFPII6KkbuqwTQuGRhJJh20ZGYASJLkd9xkjjUkSKfCUqqkmsSniJEXE1F4iUf4MpIYtaXyr2UKn5Uut1DEtOKYJ2zBgU+Rv6Eg0DY2OlwZhNFrqz68xDX2OY+oHFtwcklRDCB21jpeM1WpbI9P54j9/6auXnHfeeZ1n8ql7w6nHv3THpi0/7h+aru1s1L/2Dx84/1NnveMd7Wey7XP9OT3wfK6/Q73je0Yr0Ljh69Nu+eUNZz1+z29eGjYnj0u1dOqchQX7BSccoS1aPg/G1CL02APcAmAVkDRijG6v4onHn8I9q9Zh+85J7Nrtod1hmpxKpJgkOmJ+QUcsuXJGmyesT5ItN6QmaeisSyaI+F8aINEi6KkOPbWQxAQ50uM8DSOrXcYISeSEWaBrAJatS0RIACWgMuW2LRO2bcE0KW1S9JGBEEkSSx2VxxQx8uXBaoaUEhg3Uz/KqJQkE2VPhmVDM0y0Oh52D49DTxMU2Pppu7I/PnRNQ7XdRM1vw8mZ6dDUQa1drWL2tCE4Vg7NwIfh5rBldNLbMVH7wXve/4FP/ONnPvM/puGbbrml75xzz/rpogMXnThca3j1MHr3gxs3f/sZvanP8Sf1wPM5/gb1Du8/X4E0vcV86MvXz9/x8IMnd6rDJzaqIyfrWmvejKF+Y/6BszF94XS4U0jeGIItJG4IP8O76nj8wQ1Y9/godm6toToZIBbeRoNF4KLMKCVOGkh0HbGuI9QYfSVIEg1JoLScIn6XyE/USeq7liLREvlOeVESaxK5Ma2m6J01StY8FQwmiKMYcZxKVOqxNEBAjOKMTGItFLAsHZZpSGqfc2y4LmAaJJQUxRRHieyHZFIUpYgkjVcpPaPciPIo/szaKkFUN9DpdDAxNok4DFEo5JC3HOQcBwESBEmElt9C4EfoL7iYPjgVnVYblb4+ilQRaAZ2jVfjiXrz50uXLvvsdXfcce9/109P9cLn//bdL/35NVddfuD8JX2Pb9j08Itefe6Zn7nggv8ReJ/rn/0eeD7X36He8f3OChA063ePzrvykq++1dux8a35oDploKibSw6aox149EHQB4vQtQiBlsBy2BqpA+0OJneNYe3qJ7B5w060mzryuWnQ9DIMKwfbBsJQSX4iP0YQRFLqDKIYfpKik0RoRwG8KIGXqFRYJc2SMAs4EsgkXeffUoIYI1ZD6orUXBI0mVaTRacPM8kfsul8LuVLrFEajAKl6ygUrWajUQO7mIRlTylzAnI5AqqJfE6J5UlokRBi1xJfS6RJJLQIxEigGQY0w5JzCSUKJq4aGBgYQK1Wx7btO0GZFYHZcRxQQcXjDEQv6sGxbCw/6CCMDg9jysAgEhJTpoWtu3Yn20fG1x9x4rGv+umNtz7x331ML774Yuv7//bxlTMqQ39Ra4fJw5u3/OCGa65512Eveck+La7vgWcPnJ7zK5CmK43HfjQ6885f/OSE/OTIK3bs3PTCyhRr+vwlQ9bSI+Zi1oJpsPKmsMgEBoIF4hBpp43WeBXVnaOoDU8gakXQIguhB/i+ho6fouUnaEQmJjsh6q02ml6Iphh5AGHE+iJBSZM2IUJkZDGSTAUMu1+M6sh2k/XmcwigeprCjNm+GSmyh6AptUkm1owKlV4zDmMBYgriuR8CGKVGumHCIPkj9U6Ce4hOx4PnM0KNRQdqUZyfs+EI6WTAdW1YBqPQWACwE0UIyN6nmrD0usbOJ10Ancdl53IifarWm6jX6uDe+opFMTdpByE6UYgO03VTw6yhGaiNjWNo6lTYORdmroQtw2PxSLP98Nve9743feQjH3n8v4tAj1888z1Gw7tw3oEH4fZHH2sWBgbOXrtp003P+Q/ff3OAPfDcl9+9/fzYSQDhoWvmXHvJN/9m4913/YUJb37HaLtHnHCwdvxLT0JxdgWJ6QG2EpXrRCCmrn4Eu+FDa3QQNdpoVn2M7J7E2FgT1aqPaitGvR1hbLKJiWYb481EgDdlD7rlwLRzEsl1vcJJKqk8XUNHQFORMoqkUpGldBXpWUQpYkwg5TFRnsRwTlMMeETxuq5E8wQyjWl2ovrjCYryenEqYEkQlAQ8BRzbRrFYRLmvX0oCfhigXq+jWq0iZJisAbm8if5KGTnXET0piayE5iVxjHbLk5SdAO9HCVLDRKRTP5pKm6eZaBjePYx6w0OpL4dipSKRKl+fjD6j3FnTh7B56yZMnToFU6bNgJMrYc1TTyW7avVH/vlzn/+rv37Xu1b/Vx/Jj7/n7cd+/7Jv3nH4oYeb5M02b9/+9U98+cvvfyadTM/Vj3kPPJ+r78zz9LjSNDU6d393+j1XXXWsXxs/deuWjS8zEc6bOWOKueCw+Zhz7CK4M6cC7MBht00QCQPdrHlojrUwumMcu7fuRmuigeZkA9XxOprNAAG9OP0UbS9Ci2k5C5WmCd00UMgVVMqcMiJkQ5CpGOsoEtDkRUJpD2uTiWmrXvXsIbpJ6aNkVEkQV/If/oLRHyNMAhi/SyRJ+zoK36nKzH6W7iIRzrO1U12SLAPwtXgMPPYwDJCErIkm0jmkWyZM24YphiNA22uj1QoQhh4MS0fedVBkDzyZddrmUSGQpmJkQuJIarCWJTVRkluWZsHN5dBst7F7rCqliP6BfliWjcnxSanFUptaqhRQq1fRX+7HjFlzkBoW7nzoobgyfdoVV/70ir9dvvwYujb9h8ft118/9Y3nnf3rA+fMO3jalKl4bN26Ld/84Y/OPObP/mzNvvpR74HnvvrO7YfH3dhww7THb7j2vIdu+Plf9YXtpVbccZYfebA+98QjYc0ZBIoGIs0XdjsJgDQ0sf7Rjbjhulvw1Lpx1Edi2EyBI0aIOnxFcdPGXYnDk1jS5nzRQb6QR66YEyBK2z4sSnwUU6TqpEqeLtEjxe3sCGKazrqnYCXlRQS7LIoUkMym2og+M3s9AqB0YvIYpDsoS8E9T1LqmO5KGaEjAEsJkZOD67oiZSK5xNcSEogGJNSBEpjjSHrd2wEjSh22S62oJcfZbLVQrTURhhpcR3mMlnJ5OBZ775n2M6oN4UehqAR0zUYYs/Sgwc3l5byGx8cxNt7E4NQBiWQnJ2viAJUvOCiVigKo5UofhmYfgAAa7n3koXDRIcsvvfOeH/ytpv3Hlk7eFE876pBPVneNfnTRggONDVs2h2e//o3n/+PnPvflfdXAuQee+yEI7UunlD55vXPTDy45qDO6+5zWxOi5dtqZP3fBNGto0Uxt5qI5MAaox3QRhwnarQA7Nw1jzWNb8eT67Xhi3VZMjFG6Y8JIqVu0kEQB4iiErRuwqGO0LWGJ2ZZo2qZIhhIwoguls4cQaUQRHOn0YVePJpFnt6uH/ebKBYlAqYnsRxFArHv+x8uHMiERwQtidhl2JWRnTMrXoh0dO4BIvDMS9EPWIJWLEqNUMuZ0VdIzAon1T5JfruMKaWRaWT1U9KZK/xmxxz0MoEUxHNeG7bjoaCY8P0Cn1UIShqIhpfzJMDRJ6xl9CuPPc6EkQWqxjIINiZIpjBoeHZcU33FsYelZViDzzzqqpeuwcnnMnj8f20Z3Y+1Tm8bnHbjonavXrLvyP/sMfuXTnzzn/37+899btnhRbrzeSEeq9TtuuOvuF+2rtnY98NyXkGY/OlaSQK2bRg+5a+X33jM6tv7lqRVOPeqEo60FRy+F3ecCNlHCpUsmRnfWcMvNd+HuXz+E0e2BpM9RZCJOc4BmCxttsI88bsE0IlSKJipuEY7mIkhTtMMQfqKgLNEUYUJjDnZbUiTu6ClsWxetI6NOi45HrH+KgD0RPSeBVVyP9KdBs5tiS9QpwnVur8ggiSKZXhsU4kMAkeBLsJQUnxFk1tuepIboM0OCKGVLQSCmyexFD8n4RzxfMviAF7EuSw2oBorYK+UyyvkiHNOAxjIDgdlrS/QZ6ICbz6FULEndstP2MDlZRRDG0Hje+ZyALG8Qnt+WqNvULYSMiHm8polCqQ87h0fRaLfRN9iPKAil/tqs1zFQKaPteeifMoihAw7A6sfXpqPVxq1fuvSyv3jDG97wO05L/Ojef8sNB7/0jJfddtiyxQN8/TVPbmh85OMrDjv/4x/ftC9+tHvguS++a/vwMacbb6o8+qNvnzCybctLd+/cclahos9ZfNISY+GRy2H3V6Trh8LMVrWDTWu34s5bHsRDq5/A6EiINCEQmYiCBFqqok26FhHjHMdAvmghX2BNMoDXDhCFunTahMLfMO0m480WyASWZkh0SpG4bsZgsGmy7sj/BNS6XT0KPFlH5IOGGyrqVOJ31hKZmjN6k6hVjD+owVTgKREcmfVMksSojlFtKKlzZkFHZt1gpKd0oCRqCLZd8AzjBO1OR9pCvYAsfQIviOD7omESLajr2CjkHFRKRZQrBdimgXargVarIYQSU3LbcmFaOYRJImDYaHeE1XfZf+/oSGnu7IUwTUtAWwJozYRTLGJ0YgJeGKqWUkbESYJ2u4X+vooc1+Jly2Dmi3jg0TWtIIz+/TVve9vnL7jggt/pQtq2bt2sY4845P65s2bOcF0Hj67fmB5x3AvOufHWu67ZF1P3Hnjuw0C0Lx06xdKTq7598MNXfu+D0daNfzE2vruy6JRjtKV/fgYKrGdKPm2itWMC9936AO648S7s2jKKZjVEGJCwMaFZDgKy4lEEPQpRchxUCjkUcgSEFE1GawHDJ0NE4UEci4+mACYJEkaTKWBpgKPpAp78d2obSIxUnI2IGCRpSM6wdkkw7A7oJlMukWUGlgQ6tsILeLLimWoy08gikSNdQioSZZofUZYkz1dAKym8xnqmehfJuksDk5gjK/9PnfrMkMBuqlIBU/RQ9RmRh2dESkDr0Ai504HPliJNE9a9lLMxra8M17bluJpNtpg2JXolCeTm85KeE/ja7SY0Q7HuPCZFcGkgaLOOS3a+1FcRsG3U6si5Obk5iCQqCtDX1ydR80GHHkY3Jtz/0EMT8xcve8VD69bc+duf0bReH5w7Z/bqvoJzwGD/ANZv3YKpM2euWL124z8/037559Jnvgeez6V3Yz88FoLm8I0XTW0/ufrc4fUPfCz2hmfmZpS1RS86HaXlhyB1SuiMtrH1iS249/Z78MAdqzG+YxJaoMNMTIShSoEZIcVJBNvUpbWwWMxL7a/jdUT72KTrOluFLE60tKGnISydERekU0hAiuwQEtWPLg2WBDANkW5lqbySOwn7nUmRBBhFipTJkzJTD4rPDcsUM2Om47IROR2CoGCYiki7JiAEviRL1VnP7AIx989olqYgCiAV804PUKbqXXY+TMi4M7m3kCaabM+edIXw7KVXJYFOh2DoqT76OAIjvP5ySUge6kIDryNpPckf7kbGhhgmGl4mircpvLelLiutn93j0tiPb0iXFSVSBrdjGSIIkHNdkV3limUsPOggrFm/PhmuVr/z5Usvfed5vzXPPk3T8uIZ01YbSbxgaNoUbN6+A5Wp0y/60iXfeN++aFnXA8/9ELCeK6dEnebEzz9/3O4Hbv2XzvhTxyAf5JaedQbyBy6Alp9CSTbW3vsELrv4cmxauw1hrY285iD1E4S+kgkRIE1Kb/I59FcKyOeY3gLVZgsTjSbo/KNbNvwglLSZF7L4DUeKDQfTYdY5s6gupeNQpr3sduKw15uu7IzpVPLM4JV2dEynWUZQ0SfBzbBtBYhS/ySRxN7wLIpkO2ccq5RX5EeM4jJRPINakjOMKhmFZoDM15e6qGgyCbiZ/TE7jcJIQFJAudsjT1KMwk+REfDYuJ16TT50diLJjUJHIwjQarXR6fgSUeYdA+VSHuVCXuqW7WYDzUYDDNadfEki5slaFb4fynjlbv2W5yQtpWkqIn5i6uhkDYVyXoCapNNA3wBCP8SchQvgFgu456FVjQMWLnrj/asfua6bkqdpmls+d/aDfqO+dGhoKnYOj6Bvyoxvv+vDH377O97xjn3ObakHns8VpNmPjoPRZuf2/zt7y9pHXhON7Xh30to5r29Bv3bAC49C0scWvwFsfmwEd1x3N+64eRXGmx1xRTcjHakXgnBkmYphNl0LTt6RKC+MAgS+j3bHZ04rX8xUGX0RDNjzncahACFZlUTLRlyItIftkSolZ6si002mxozGCuwZt3TkHLY6Zul2GqsOIkaeZLVF60lW+ulLRsmVuim1eq58ZcdEyBEpkhBISqbEP3ZF8kz/CZYUqzPI5H4yVBQWXcmd1JwjMaTn/CNOlhPwzGRYMt+DdwulNyV40htUNrMU8UUwJ1Mus5AokE9juE4O5XJJ/u6z3NHxBIipJhDCip1FvIHw5sObBm8gPA8p/BrwkwTVdlt1dMGQkgeJK80yMHv+HGzdtSN9aufwr17152e94XtXXz0iWJ+m5uEHzltdHx87eNq0QewaGcOU6bO++YWLLnlHL/LcjwCgdyp7twKMNrf/8sKTN/zmh5+aYrVeECJ0l/7ZcXDnDwGlCnZvb+CX37kRa25dh7BpY6LuoeF1JM3Upe5mY7BcRi6fE01mM/DE0cdPIyF8tNgW8w5xGqJ9GwkaxpxG9iU95hDxN+ug4uLukzwKJdqjDpJAWyoWJZXlz5wHlMQhQt+T5zISVZrQSMgixqLSnUPw4L+lNz2W2iAdjiRVz8CuC4zibiQkldD8EhULO58ZGov8SaMkyECs6WixF13qrEouRFKIsiClelI98Ko26itjZXmeIpgYzTLNFlMRlgEoq+JID64Ro28hqfidQA+02DffZOoewXZdlPI5FFk3DkNMVKuSqne9PukvyhXmzUwORtfhhQEstwCA0frFAAAgAElEQVQ/JfHkwzIceJ02+koVmcs0ODQIO5/HA4880i729795x+iESJeo9XzBkgMf2L1jx+EzhoYwPDGO/mnTv/LFi7/xwR547t311ttqP1gBRptrf/LF6btW3/bqcNuGjw0OedOHls3QZh5xDIyB6WhFNh6882HccMVNmNg0jrRtiAg71hmx5JHP50WgTSKlw/5yishZdyMxIZMnlYDdZowj3ToKeESbSRJJRvqqCIx1OJoDd1NjScEdW4CWgm923TA643iKWKIxaiCJCzQn5twhRQIx2mXKT+KEx8LAkMSP9JbT6i2bPcS66h6zYgmEFbiJ6D4TvhPUmP52JU3djk+JPKnTZCqvwugMdBWjrwT6KmWW/aisfk8UKKz/npYnNRdJyaT4ezX5gpIoaRQQsFY1TkagNB9pMSL1Y2Hqy+WynFNHSKS27FvIM6k5G1Je5Xf1Ow2G44o+1esE0prqRZHIojjRc/qMGdi+Y3fa9Dtf316tvo+EUJqm1mEL5t43MTxy+MC0qdg5MowFCw/8u3sffvwLPcJoPwCB3ik8+xWQ2uYvv3vsnVde9PFObf0pS4+Ynl/0wsPgzpoJLT+E2uY6fvStq/Hkw5vRHPbQqjP90zFlxnTojk1fItQbDTTaLUlfeWHyu5hpsB5I4NA12LoJO2aqbQp4EUwIcEEYSIpJwGN6ygdrn5x7TpE8ozCCGcXhSaxqqYwuWQdk2s6/iUwpAz2DcilKnGjsESpzDwIcsY1RHSM0AhajWJW609dT1S65nSKKlK+mWIV0a6wcjWGym4dyJAWWXUKKNUshlXjuLDHEiRw7bwAidWKNlJ1E0nWkUnSJRiXQVjcP7rxrsixBrtRLVaotUTPUjUBuOFnkSgUAiahGq4MgTFDMuxKR8++NRkPdYBg9i7GJEv+zFkzQ5HpYtisRLIEzFucnHZbjYNrUqcg5RazZtP7ur37ngpedd947amm6LXfw7GMe7DSaS81CDiMTk8npL37ReVf99Pqrnv2n7k+/Ra/m+ad/D/bpI0ifuLa07cHVb9x4760fC2obZx37ouVa5ci5gF1EFBaw7r51+NkPbkJj2IPXUMPJNLeAQDMxRjefdlvG5VK0zYs6ZiqqAithkSXqIkiRISfYST6sorCuuxEv6sBXAMpWRHbDkFEnP94dWSHcEQWhjMoYzckfFKiKiUbm4q4GtoVZGsx6pwIJRsQEOstWdcTuMLenPTpVxCfpdteBSeawh2pwu/SBKp9P0kniu8nDy8Tzcp6qJCpEkFA0UjJQD0amPE9KnQhgEpVmPfBS8sxAW4WajFBTOBYbCVQXkoCwGmycyaEI1lmEzLpooqHdaaPZ7AgYF9i+mnPh+b7UPyWKlvtZKqNHlMmI8hHN5fNotj1x2OdeuDZ9/f0olcrYOTY6NuOgA8+6885770nTav+84szVURTNzfWVMTI50frUv/7Lsg984KMcMLfPPXrguc+9Zc+NA2aavuXmi4+79ccXf3RhUT91cBClhccs1cxpBdCxNxwzcNcvH8T6x56Cm1YwOtLASK2NST9Eky4/bE0k1cDIj/3iJFZEtpO1RmadOoIFihuRtJf0BCM+aWsM/D0MMF3YCZp8HXpc5iwdesZoSzqfSYdk+FpWF+SQNV7oBBjWRH2vI9tLZCezjCjAN6ULh/pNZd5B8+GuLZyKFkkayXmIBlQdp9QhCVrKjFPAk/+RvBHfz8zXk3eBIArEREQAKWPcBfRSdkNRQcr9qJScozPUnUU9uiUC2T/TbIJs9vfuuXSfS0clcWraE7EqD9DEoD99Ng9JoncPrZYn4MhWTEnVJTJmtK7aQRXTT6f9rBFAM+B5QdaFRXVEXpyZWqEf7ZgY/de6H378gV/+ctFZZ575m2IhPzWyDLTT5N57H3zk1Pnz5++To4l74PncwKJ95igImiP3/nDaqht/fubkmrv/Lt/ZsXjBYTO1ZS89HmapjKCjY+uTY7jn+gexe0sTk/UOdgzX0AoNWAUXHgXjjIAy8kKGmIm7uqr3EbDU5Ej1e+nUIcMsrLcSmtMUg8+mbIZOQIViTsibPdMmkcIhmfRbtcg97Zb0iCdwdV9PZDhq/0zp+by8q9yIWB+0LTvrCGJdkqMvCPnqUIXwEQIpK0NmMiSmwVEmMhcHe0Z9mQ6UkWU3kpVdEzyTCGESCfBKvzxLAdIaSjVBxrozXhVXET5Ppexddl8AlKCaPbrtoTJRM/MelW1UA6mKIrO1kVqtQXcl9Rao/SqQn6zXJSWXJIA3mQxAWUNmzZRAr/S3iXQviYky9aNyU7LgFIrIlQt4ase21W98x7tOtev1M1d+/wffzBcLbiOO4tPPevmnvnv5Sgrkn74b7DNXwp7eiX3oiHuH+idbAQLn+M8uXHLzj77xybi188zZB5YLB596KCpzZiEJLKx7dAduvXE1Hlm9A42qJxc3IxrotphLsCYmyhq5+JUonAARmJrq0GEkynbLbnukDDyLoYkDuxrdS2KHEygd6clWtm1CJmdUi7REGjpcgl9WCyQDTLAMA+WwLtJNajlp12YTIBVRRNAmCcXvRDKp99GgIzMNIfvPMRuKn1EEkKToGcCJeJ0aT6WSF8G7IonU7wikms52TU1mCykJFEsQyqRDWYYyHVbpu7jISzeT6sVXNQhlcaeiYx5m11lUbcsIVwGmUhvI8zKWf4+Mir/kOWbHJINBaHpCwX8muOffuX/KuhhRepwUqqoge0gtxYdl9VbObGItNANPAqjt5uGWi9i6a/vwn5951klP3L/qn0aGd7/eKeT1FtLqxd/91qvPetW5N//JPtC/5457kefvuYDPh80Jmuu++ZHifb/5xVnt+vaPH7XkwCXLj1qm5ZYuQD2Ose7+J3DjVXfhkXt3gL4XJHlCkQ6ZUgdDakgNMWQlT+YFsUWQIx9U7U9z6HxEgBO2KGtrlElBQuSwl9p1HNiOKVEj65uUB9GajgQF02iCJjspVXOOSs2FrpHWyEB196SajPjlvB7HdYR9Z1rOeewE6Dhk2qn8MqXGyr53icIUacMoizIdARtJWVV9U6XJKmUn0aMiwq6PpzKqU/cMsufK01NONQMiRmzsN+92J9Gzk/9WoKxqFpK+x3SFf9ozVCRTWWmCzxGT5q6HqFDjvGEpNycFtsrlSZj3TAmgWjEFrveQXAKs3K+sA+fEM6JkL70vbZjSpy8kmZr3JIPo+NayK0os8zLLPsNCecoAJmrVzqzp0/9t64YN73VNe8Aq5ZG4zq0/uuQbZx591ln/5SRNfu7kwD/5SQ2f+IS6ZT2HotQeeD4f0O/3OEd+gH/6yTcc+9jtP/vQsYcecMYRJyyrlA5aqrVaMe69aRXu+sUqbHtqArWmutBYCmMa6gmhYCKJEphMHxmx0fnIAiKDAGcgVdS66gWnMXHGfBC8aEDBEb00uGA6znk/Ir0hSkKly6xtCgnD6JMe6bSP0xgeqciL7Y18tmtb0v/O72SKxfYjZfshkZ6LE8v4ColY2ZvO+qYQRIpsEbacr0fyiHVD+b3qV1fgyddTQNqNSCWqZlQm3UcZIy51W6WV5JHxR0V68SaiHOoZVMoYYf6QdTUpsidL3yUaZd1UJs4pEBQ2X5FCXfd56aqSdtHfBU/VLaWIou5XxjbJa4jCgOoC1hTU9BEBcL4/FMMzQ2DnUxhEWSup0sDKmmQArYCa5skO8pUyWl4nTcKgZSRpgTy/XSpE1Sh470iteUlWr9nzCeWMqm9f9NDsa6+/8fBV9z08MNmou6Hnm5ZhhTNmTessWby4eeJpJ2067bS/fPLYYxc2/pRg2gPP3wNY9udNCZq//sKH52xdt+ovNH/Xe04+YcmBByydqzdTA4/c9Rh+/etH8fCqYcIYwtBEZDvoZBMhU/aZ0zXToOuRJqAlom0jgWFwamQAy7TFn5KpIutsjEwZBQlocp45TTP4GkJwsMOFGT5DVh0mp0Ay8iOYRbF0FqkeRcqQFMiyXukWCigVisi7Oc7CBMPilGJ7eU1e/ImAguxP5DuptGVK7VTcikxJhRm9dT08O74CzW7futRS6TyfdSMp8FR94SSSBJpj7ku1TzIO7dY11bA4DT6fn802isIEvsh+CLqmMjaRFF9JhqTcwWgx+/ApjM5mIkka/XRPPdsolQOUioaZBRAcRbaUWeipJFyVK7qGzQoI1Y1HCK4s0iRYd7W1BOlOQKcrFR2r81IjlnmuEjUnOganTEWt1UDgd8TJyrLtdLzTfvLoE058xS133rmOn7O3nnfe0Jo1a6a3O51Dx8Z2v1pL4iM0zZhiGralaYbGG2UYBmkQeLwnJEkaN8LE3eW6zn0zp0+5Q3OMxwf7CjvPef1f7/7fbPPsgef+jIB7eW40KL76O986bccTvzn/mCOXHH/Qocty+YKFW+9cg59e/TB2bJ6E76kUNNIAnxeLAXjM/iwXMSjCDuUCZKRCwscMQ5SQYkrOwdBAH5xCHlXfw1ijLheoJbVHW9JBRqusdTJ7JJgxopSuyCydZm1R6oMkJjRdseRxKGl7ia7pxZzqQafOktsxiiIZJFEqDUMgLLKAMiNYGa1B0GEEypZEJY1iJCq2cWKIkUraGoSZ5pIVWnkOwVYBRzddlUmZHAUsoy9Yu1TgqVhuRpcEsQwIGWVm5yKOStwukxWpyZtKQK/mIKlRHwJumc2dgKf8rIJoJb5X/1DWekpmJdIoAV21f9GSihEy0/BMmJ9N+YzVCCaJbLnu9Dzl+8B/04G+S76xVZXenwKwrOXKTtXNgs81UwO5QgGtgP3vtLPToZn65LTZM/7mY5/5t2tmz55tv/bss8/SvOD97XZ7jo5kiqElrqGltE2VG6mMVpYSDTukeNzK7IU3DC/V0yBBoCGZNB1zWHOt2059ySu+/t7LL99wmqYp2cQf8dEDzz/i4u5rL52uXGn8YsMvBnZsWPWeAcd73ykvPGag0D8N69ZuwxXX3oQHH6oDsYWEbX2MNBm95SxEnCUUh2I0XPMitBMDNiOvOBKtYc6KML3oYN5ABfOmDclFvHn3KLZW6whNC5ZD8w8VpSrnIQMm00qCk3xCFXjy7yKAzIBKkScRSMZTk1gqFqSOmSR0WCKDzegnVoQQ+8LTGDmbUaZq6+Qx80HHdqXuYX3VEEJJFAAZo07w66axlA9JKS6rLXZ1VDIBs+vqLqDHC1y9bpelljnre2qbHDqnWj3DzI2JYEYgItDxPsRonO5NfEgXEpl2djwJYipgFOZeRPfEiu5gORneoWqc4rzU1ZB2TZu7TUrcD6NGBaZyrAL8SsRPgGJvfhwpsxQh7HhD4RYENKbyjMyTGAFrvVkPPt9fLp6Z6LDzrtSJqVSglEw3zOt++ItfvuFL//LPJ/7m9jvflQbh6a5lF9gay3U30lg0ujR35mwlNjt0FQD0VJXRJ9kYklAzxeSaJFUYeZj0/NQztG2D0w744Yy+8mWfu+CCTX/Mts8eeO5rCPdHOl52Cf3s3//6zE0P3/7Blxy14PgFyxY7G9eP4Iqr78XDj42i2WKalsDOl6CHDbg5HdUwRBUaaj7k4jGYBpO00XWUkGDJ7CHYUQvzplawfOEcJJGPp7Zux4Ztk6h6MeD2iYEuDBI6yhVJpc3K5Yi1UmKHaB5Z6WSExv52siZxKFKkvMv0n2m80ikSZKTyaOnQbLrCsxWT2b4G2xC65Hd0nsKNZJIeEdEzUuPcoozJF0jN2GpCjsxPJxHDNJp1WPnd0/U+acOkaJ8gSAaaBQPpsY8lihKPTKbQjBZZ5kjSDHjUfYHklEqbs5poZomnQmjl8UkHKTofEWhZAlA6VqVU4I1BxZHsT88E8lnZQGqcWbeTmvSp9qfs9zKSSyrAmVKgS3UJScUbFUQlwIhTtcRmayMzlrJyhnLRU9FvoolHaCf0xRaQkf4rXvHKT6x59NG+XTt3npt64SzT0DVNyid873XYBm+cSqOrxAWJarWV95RFInaaWTJPnlpZKUnw5s3bgGPDS2JUW37UbHnrZi084LJLb/z+RScccMLvmDL/oS6hHnj+oVZyH30d1pweu/obS3c9ces7G9sfeuPJJxzWH0R5XPWTu3DzbY8jMU00fRb/XTRJbNhMlVP4DU8GrSGXg+ma8OFBDxJM13UsLhexeH4fWu1dWLxkKaZOm4knNm7BA4+tx66aDx8W3GIJpl1U6XLUkVolo00y3EyrSU8I3SLMNbWN6mJi/ZSyGl5gnFPOn30ZphZKndMkK2/bsCxqJUlWEcB4YXLmDl8TEqmqUeqMZNR3vv4eAkWMgxiZkhDK0u1uh40w8PybImeEWd/DZj/9IZB++CSF57GVUwETIzhVG4T067N/nFGZlBgy0ke5yauZ8epGkA2OE1BX4nuCPeuMfhhLxCnpuTDvkdjeSX1Vap2MFzOJVBY5ys0hG1anJFFMzdUsJzE6yVJiaRMVOUDm3pSVA6S//7c0pt2olobNBPiO50tDAs/DzIBdzkPXxIC5UCy0RkdH86ZuaA7nS9EOz7Y5gwSJuOvHaZIksWNaLRh6HTo60Aw/MfWYkq8ojFljcaIwKsdJWnLcnGVauiF19aze6ro5dDoBxhuNuDRl8Dt//da3/dM/fuYzO/7Ql2gPPP/QK7oPvV46sqa46dH7Xnbj5Rf9w/ELhpYvnjvbXPvEZnzzJ3diw/YOap0QWi5FowO4uoXUMdHUfZSL03DoQYfh1BOOxOJ5U7Hh8cdw3TVXoGibmD/Uj7Q+iRccOg8HHzwfm7ZP4MbbH8bG4TpqBFu3ALtQUPIWXmhJJGw7Lc8cIYoALeZIYV/s5STSsNT4XBm5q8dC8sh1nWroBEFGVJgy15z+n4RIm+QUAhlS1u0osmSeEMknlf5JCij1PCX5kZcUxpxkj+qpl1g0m5Qp9co9pIyqkar6q4oUu4w3Sw8sG5D4EWkP66ZiFMIaoaoPEqQIuiIDovhfSrOK1IkTJYOSGmgW1QpZJgCq9J2SKpNcCvw9hiKM1pWbEs1NGB2ae24QxHdJx0PWorPoMotuhRCS2qfanzQuiJwqk2CJDEvVSJnKd0koKRtItJ+tEbW8dLPK/EqLnFOfzZ7niGeRTWUjlinPyiL9OAjDna5hb5xzwOzJqYNT1zSrtbUh4h2zZ80arQwMdGbNmBFbpVLcaY9jdPu4sW3HDmvT9u19AGZUBqYsrNbqJ+7esXW+gWSBARRd07TooG/qNhp+6Bn5/E9/ddft71m4cOHYH5Kd74HnPgR2f8hDTZ+8p3zbL7/9fx6688aPvOjEIwr9zgB+fdODWHn1Q6gBqLF9xDXjph+H02dUUCkOOYsPWaaf9rIX4+jjXogZs2aiM7EV9/z4Utx+1Y+xYOYUpFqAsfYkznj5qZg7/QDcfMNv8KtbH0UzTNHRLcCpINTZ6hciDjow00hs09xcBY7tCGPut1tI/EDST4IpLwKSOKrGGIHjc0RvKSM3IhjcjvOIHFvGQ3Q7hXJmjIJJxpq1VBVdkoAQoMhaKVVnDgFVmYUISIp1nHKYlxprV36TdeUQkrsuSmLqESkiRuqSnD3EGiHlPmzhBNs4VaqvZhdRRB5L6stUlNEjZxkxdWZ9QuYaJSrypBxIpF9KkaRGebCFNdHheR10/Eh68ukUz7qoaVhyk2BsS3JFSgq/pQogDHI/ohIQdcDTUbAS4KuH0oUqUxNFcKl6KQ9Kts1E9127PAF8RtVZmUAc8BnFs5VUSiwK6EkE8rzdHAnFFB32/GvAtJmzrv7Qhz78968899xtQ0NDvrYXRA/dmu67777y1SsvX3DdVVef3qzXzg69YK6VGBXHLTj10IsOP+rIlZ/8p3/44HFnnDH8h7qOeuD5h1rJfeh1RlZdu/Cay76+YkElOWvpvCnlG+54CDf8Zgt2jLQRxPkkSNOR8szBW4dmTXukv7+09ZRTXpw/42UvPWZo/qIzoRkzkqSJbU/cj+9//hOYo/k4ZHYB27ZuwcIjjsScw5Zg18RufPu7t2H9umGYhiOjI8JEmU8ECUsAxKoIDoHTtmHbrug4A88TAC24DhyLYKBGVzCuI8FjWwSOlqSGppOTCE4zmborIoPUB2umjm3A0WM4Wix60m6KTvBUQJZFcRLVESi7/ZUqclPGIYqtVqn8HlmlkDyiwZRIk8SJijiFjQ9CiSxVTTNhb4D0p0sLY5qi0wkFYP2I0ytV6yTLDSSGuBPZRp5vSc2UUR0jS5/PyYCQMlZOxJTxwlbWZSVEjaFE7H6g5iZlnVnCe6m7hzLuyGQLXWJKpfsqMiZICzGVgWTXQk8iUCkXZMYlGWqItl4trtKUstWUJJw4XKVwaUjNoXE8/5iSMq5DDD9zuaIf6IzpQyvtQu5Hiw8+bPy4446rv/KVr9y+ePHimqZpe+Usz9r9Fd/61uDlP/nJfG+icdL2bVteV2vUDknjJPmLV537ua9859LPapoW/CEu1x54/iFWcR95DdFufufTCzY+8POvLJvZ/1IjKGoXXvoTrJ+M47Zh1KLUfGTJsiNu/Zt3vePyP3/LWzb8/ylO2qz/WxqFH7j3Z5ebP/jC3+O4QwZx6NKZYmh8zKknwuzrw+p7HsPXvnQ1Qt1FkNiwNAuBz7qfJixxappycdJujWYeYgnntxG1OzJqo1TIC5iFYaAAQGcPuy2z1ukinwQ+TMMWx3PTcfeY9jKRt00NOQrhJVANhSAyCa4EwKzmJzhAICLDLL6UjNQ02QfLAWI8koE2o9CuubHMbScoEKg4CyhghKl6xPk/TqgkeJFMksgxCqCzpqcb6LQ7AoYcMcx/N9ttxW5nUa2aCa8iPKb5BEoZaNdsK/0nnfIdR5ltFEt7wJEpuOr6UdGr+G5m5QYxJBHzZzOry/Iw1f65/nSP7zbwqDZQSqYyhBQQfXr+0p7oO0vRsyBdyhCZSAEJ68CsdWajnbkGhpQ9VDRP6VE2nFmifXGWYvSrs7crCakJjuM4SnV9+5TpM+4+/phjfj0wMLD65MMO23Tuu9/d2pt0m5/3e++9d9alX7ngnXfdeOvrWg1/4ILLLvnA2a8797t/CP/QHnjuI8D3hzjMb/3z6xZVt69b+YKlS5bfc8ej1g23r/VH2tGT0+YfeHOu0nft8iMPfezFZ79p8j+Td/CO3l732Deu+OoX3vzUAzfqLzx2AAOzcph68BLMXLgIkWfhisuuxW03rIbvWwg1Dc1OIC2RIqsxGH2mYgpCD85KuYSQRsReBwOOI6DHuqakkFoi0ZhuqtTR8zy5sAm0jGYYXbImJxEWI1khhAB2eXJAHOucYh1HFBVxpJoDRBClrEV1JiZ7oj83Z4sRCGuGlD5xPxJ9Zt2BIpdkG6gYfKjapZIBqf7vbvtmEGQ+nzTp0FX/ehTG8IJQ/C8lggxY81Ts+NNmJSriY+TKPnKm/MQaXbfE6b1YLoo0TIyYg1is45i6KzmnYtT31Ce7NUmqH7pdSKK54kwkVdfk63TXoSufYkQqNdaMAHva8/Np5ybpzMpUDRKtMpLP6rasPCiFAVN41b4poKkUX0opkX2I5VZGtj/zQ1XnkLWHGlQraEmUxp5TLNYqfX23vea1r774E5/9t7s1TfP35jpIN21yP/TxTx35k2uu/uzg9JmD53/6n9702te+9sG9ea3f3qYHnr/vCu4j21//5fc5cdi8cM5A8a++9JXvt1evb2zLTZ359S9fctl3jzrjDLa5PV34+v/OiTWlzTdfc+YVX/vypdXND0w565VHYdoCFwtOegHgFNGuB/jhRdfijusfQtjiAPQymkETYeLDdoto0xPSD2HkHJTKZZTyLqqjI0gDD0ODgyg6RQESMRKRGUUtsYAjycALi6YUjFYoe6FMhSm8+GTKgDhDQI9aTsYwrsOI1s20i0obyShWWHbWPaUXPkEuRxNm1QdPwkhGbkCT9kyx/Y0ZybIzSqWzmY+GsOVKriRuoeLGzihO5gtJ9KQkO93okX9rdjyJRhkFm/QzpcDbo3BcORapgXA0R1YtruLjqeuoVAZkHEmz08ZktarMnr1A6pli7iytq4o9V9GhGj8i/5RZRqr7icQVa8Ssv3ZLBErcr2YsqWNV2lTR2/JOtMdJSXmaSo0zVrIqRqkKj7vSLpYpMhNrEeRnOk/2vwt9J0xc1luvWlXl/1KjFXcTIeaojCD4sikBpi5qhdjU0oYXNJYtW/Krk48/6XOnv+pVj7z85S9/1iDKKPTyL3x1zgc/fv6/nfeGN6RfvuSS12maptq+9vLRA8+9XLh9bbOvrji3WNtcvXDj45utXbX2taUFc1e98+8+s+V/EhHLh+4f3vSaDavv+3xeq885+y9Px9CyucjNmiIf/q1rt+GG792Mh+98ApHPIW0m2r6GjpGiFRL0DIka88USciUXXqeFTr2Gimtj5mCfRCQwXbmA6VwufpxkhbKUVnjsPebD1GwqxyM6JRFERXyYgaCTK8hFTsCixRsTYzEISbO2T5mlzuhUifIJmAQPOsfTMIQO9Xw9M1UdNWIwIgCeMfHSG9gdxaGIIbHNY+01qzPKLHPpD1eAInOGSKZIVMtt1Xb0D1WdU10QkbOAw1ZSqglSAnMgUibWRbv6VbFLyYT3e6xFMhCi4F2Y9My1isfKGiwjYkX8ZDpPHjcBWwgoRVbptiFtr7yJeWTwGYFmM+m7FncsDQeskWYxZFeCxSPf06dPjWvm/WxTp5sVjLuO+SpW7gKouor4FEtaTJWzlgjsuf7MBkwdHsek2A5Z+a0HLl3y07e8410XvvWd73xyb67Bd7/tDQsfvGf1P77xzW+94d3nf+iKvSGouvvtgefevAP75jb6TRdfXDrj7W9vPtM77i0rVpg7tt71orUP3Pb1I45ZPPecD7wGUTGEYQ0g8V08dvdjuPRfvwV0PHRaQKy7Mu5Ws0w0Aw0RLImWSuU8ypUyNmzagEqliL5yCX25PPQwEhlStdPEeE6MYU4AACAASURBVHUCUwYHEfs0JQ6U6a+QNqoFkvVIFs4IaATNIPCgp5HUTSXFtRy02r6Mg2CJQHxAqeHMIhrqAPMODUIc+J02JiYnpHtlcKAPURKi3W5K5FPKFyRaIoizjNAd70FpEQGMQMTLn5Gm9MVbDqhxJMAR/BlRZjQUVd0i4xHdphJoiiqAulRxj2KbKME5UwDQdJmgW2+0ZGQwbzwEJTFNMXUhj5KMjSfoUnol8+EzGZKMLgHlWz46bQIgwVkBO6Pljh/A9zhADtJYQLKOWktayXWiQIT3BE22XMq8dmmTetq6g+WBkKM8slZP/lHkXuJ8IgOOZHs/yhoepFsz06lmLZ8yk4p6Uh5pNlGUpVjeAqW7i1ges0GCKogYtmFJLVz8RNMU7TiMm3H86MknnfbBxce/4M4VK1Y8a/LntmuuOeT/nP/Rz37l6xe+/4VnnPHU3l7OPfDc25V7Hmz35TOXnr3j8fUXvvKNL55x7OtOh5YPpZfdSPpx382PYOU3roY34cFvU6SewCfbyoiJGkfK3A0X06YMImi30GzUUCzmJA0tl4rCQLdbbdTrdbngKpWC8tsMfGgEFjCyVHPTpbuIbLtjiakI63WOkxMChQ5AEmlKC2UiJI2ycRM5OvKOg4FKReYX8bU7zSbyOVd8PNudjqT03APn9ojUJ4rhivFI1gbK+ioS6ZJhfzYjV17MtpPLyBgIaLe9jgjipZYpEaqyeWMUKt6WnHfOdksZ+2GqXnGpayoJVeBFqDfbaNFuTyZdsq7Lb9SG+rLfOAlhxJoYqqgeddXtw1qjdB6FESYmq9kYEw2Wm5OyBd8f+gVIvzgBn6CZc6ER9KMQbTL6ESPhTFTflSVJLVV1F7F9Xdj/bCyJRIkpvVXZgkqhkiK9ukPjpDyQKhUE18DhexfGosNVY0iUO5P49ZuqRVRGJcUpciydiPaU5ZNUQFXUFg7B3obX8VLYzm6rVPrUxdde+73DDjus9WwuR9bvv/F/v3JMJ2467zv/Y7/ZW/KoB57PZtWfJ8+9+OK3W9p968/Z/th9Xznn7BdPOfTVL0HoNATA9LSIu35+Ny776o9hRSV0GgQz6QwR0AzF8NhEJ00wd8Fc7Nq2HXnThGMYKOZcmdDIVDRMU2wbHoZLQsR2hPTgXPaUhE026IwgKh1AtJEjeaRRPB/AsVwUOOLB89FuewpoMkkTA9RuH3yxkEelVJLOlbGxEQGggf4+tNst1OsNVCr9EhHT7adanUDY6aCQy8uETUacUofNgDOMA5SKeRQcJ/OtVFMjW51Qull4MzAsR9aBxBDF/66ldJhEIM9ry4VfLBWUNIhpqWGi1WmjXW8jCujhyc4jAwkZ8SwVpxuRbesIvRYKOReVXA6RFwrARpR+UfieaKg1Wmi2O8o6jpG6ZWN8so4oDGCz9qgbcE1LOUw5tjjHTzbUDCnyeXYhr7qM6ByfKfG1TCFBV3zKnESbyYZTAiC9T5MU+Zy9x4G/ezPgd0qh2mEsN0CZdkqDEfEIVZCjRkPTvpB6WJWuMwJnxkGSzc0Ak4jK8gLNWthRltdNVNycjHDZ2WjEeqm88vVv+av3/f1nPzv+bC5PjkG+4offf9G5L3n5XdrgYP3ZbNtL2/dmtZ4H26TpCv2jp3zrXeWg84lXvPkVU5f/+XFILA/QfBiegXtvfAA//O5P0ZpM0KwxJ7WE0GGURHclcYxPDMyaOwu7R3Yh9n0BnJztSAcQ7XJabQ+j4zW4Rc4dsmS0hIi6xTGefei6DHsjuaPsO3Ulg0EKAiIBYrLWkEiL8pun5/hQI8nZ746QS7zovE5HNKM51xZbNP6bkVdfXx/Yxler1VCt1eUip740x84UmUVEz0pPfEgZ8VJXmc8XBDxI2rTbHbQ7fqYZVZEmBVDKxITHbgpQKfOSGPmCu6cUwSiLcqVmsyXEl2q3VGOO+QqM8CiD4vnzOPjFaJ26WMq+mMKyQYDRYKvjY7LeFI0lz4vrwaFtzXpTlA4sc3BUiZ1zYLmWMP8sCzCFtyxbXPk1U9ni8bWlHTZzg1JSJk22YSrPmxhJL0aLLH3w3Ap5NzNpzgihzHVfarY8QDFbMZEEgfItEK2oMkXh+8paN63tqJ7g3wUoRekg9tJyw6GUTOlXmUnYMmfezXGIoIGxZqvTirWfvv397/3Ix1as2PxsLtHrr79+6hFHLMKMGYtGn812PfDcm9Xaz7dZs2alfe9FPz5n+LE7vvKX733z4NxjliHNkWGtIQ0CPHX/Jnzxn74lhh2jIySD8vA8dtNE0jAeUAAd6Vi8eBG2b90k7kYEkXK5iP6+frGpI2BMTlaFQGIPOtPmVGpk2RSjLnhmQnVeoIZFb05X3N/JPFerVRHISy+7QacekisdSb3LpQJ834Pf8uTCY4rdbrXQqFelxsnpmvlcXoB4+44dAsQDU6YpciKhSIasTkixjDjMk0gqV0oSbao554mAf3dePEFfunLY9mloyBfUDUGMgyNljMG6YhiqsSTUZbI2yr52AlcuX1SGIGTpA1W+Y8QtJs9xJNKrYi4vEbrIo0wL1XpLIsd6vYWxiarUezmVlHDTarYFmB16BKQm+gcq0BwTrNTunhhH0/dkMqbr5ERmRVaeUX3b5/x2+p2q+iiNjAnEqo4bwKEbFcN6AlzCme+edG4xSudxEuC6g+ekxkq7QiGsOBeKZh66ZAnFPF9XyZ8oVVKtnpByBSVgMh+JPgXUtlrq88HSAMdIy82MdVDHkPdwYGAaokTHztHJpBnF17/vAx9639+u+NizAtDf55Lupe2/z+rtR9uyDnTB6058c2Ns4xfe+J5z++eeeKSQBoHfgh6HWL96LS6/8Ap4Yxpq1QD1Zoy2n4idGh1z/MhHpb+CefMW4MknN0i3DzuCWOsjSFJz6QcBxsfH4dg5aceUkbjis0npDUtkqptHdJYiLTJkGJtpmwLQ7cCT7iJGdiINknQ9kYuLUS2j1Eazphh7w1ZORnx9SpAkcszJxdhptaX+yOgzXyiIHpNECiNES1Mje2ldZ5nK05OmJX7oS20xTCzSRVJ3jdk9wzlIdJ8nW29RGqTmw7MGqcERGtoPPHGNajVbCEJPBO9cE8qxJJINQ9XDLmaeAegyJLVVx0YhX5AWU0l1SSb5IYJEk2i51e7AdQuSohPgxieqAoClckFF31ZOSh3VVgP1dgtmwYGdY2eWGMxJhClSLmkLTeCFlEyx0EqTDQu1Wl3WT9Jz1hsdEmDKMYrryLo0JV/d+fC/cznIJAEFtIwmCy6VFh0huZQ3ZzZLXjILA0GmDODxsB4t0W8Sy42HoMwonBlEEPlCHLIMxJbUmTPmAIaNp7bvjtpJ8ssPfvgj73vnRz+wZW9E9c/2cu6B57Ndsf3w+emKFfpdg+Grrrv8S5e8+V2vHDjo5cfzypXoLW2HqG4dw5dXfBFh3UK7aWFsvIEg0dFil42mpEi2a+KEE47HHbffLUDFi5+mxLpEjXmMTU5g584RFIsFVCoVeK2OOPuSeKDiiHKh7pxyXjRMnUv5otQMvaAjEScJIYKxmONKbSxCX7kiKXm9WUcg0ZwjaWSj2YJpEqRMASBGodXahFzABGQCJ+uaSoBPZyLlXckaaZFEVOgJgIuLOzWY0gueoN4MBLQIPwK+bi5j9ilrUnU91f1JUXqKwKOBsi9RE4GYwMDol+fKm4lM2mSfO2VRBMigDZtsuGmiVCwK6SKdWXRh6gRI7TzGqw0h2wqlsrjNEzR37RqXGu3gYFn2wZTcCyPsGhmF7RroHxjYM89IhOwisGdvfYSAcig2LCQZ4EEXEqzr7s/T6S/nKb2ER1s92uYJecaapytZQ5cM25PSUpQvc41MBL4nJByj13azDcdRGlNpkxVRPZUaLDeo2VQyk4qmItwH698ybiWRsgdvUqzjyk2W3gduHtNnzUGQGnj0yQ2pl6ZX/MNnP/3Od7/73ZN/7Eu1B55/7BXeB17/s2970bm7Vt3+1Vefd9yUk974Mi3MuxJVhC0PcTPB5V/8PrY8uA31OjDSilFvepI+etQrJhSq2zjm2KOxds3jAhJM6zl/KF8sCqs7Ua9h285R5IsFqVlSCC/DZkUKw/ZIpubZCEzW6GxHwI5Eh+ezttgRllb0jxKhhOI631epCBnTbjFCUoPbCLyMPEmaMCVmesgUOWJEp2koFAoySC4OI7kI1fCzGH19FcViZy2OwpVnc4jIDLOrp9VuSnGB0SolUvQWZT1PXdxKFsV14+uSRCPLrJzXlR0egVyicDLkjDZ5zNIHHsvxyGRQy0ClmJfzED0oZU4JpL4bxCkmG0xj89JxROBcu24LvHZDShbFckERRpomN6s2zZ+Z8tu2RLNi7pGBFWuOLfqCMuU2LVEsqDEdmrD+3BcjfJvO8EmMgUoJCc+L0ap4kqqhe7zRsDZJFYQaw6wE+2pSKp382TjAsSSRPLfTbkt0TgJoz/A63rgYqVJyRamUlBOoDLCUljaO5H1jeaDguPK5aXtN2HlH9lGs9GFwaCbaQYwnt2xtlQcGLll1003/oB1wwB/Fx7NX89wHQO2PfYhM1e/8yTeOufhfP3zle9586qxjX3w07Xmx8cltmH/kIUA7wJVfuRxrbttAwxDsrnoYITNMzGNtii2FYYrTTz8FG598EqPDI2rSZQYSlYEBjIxPYOfwiIxjILNNIBPrNBICAk4Ez25niwkr70qtS09S1KpVYYkpbyKAiuQwSSTarJTLmBgbl0iS2kxGKVI/TVOpD1LG1Ol0RArF7iQhTQhcHFAnLZoEK11Avr+vLACqmGRbXoPnyPNjOtzqeBKh5nIOBqeUBSRt0xZ5ThyoIXB8LabdgcifIjUOORuDnHMs2DQuoaaTYJXNPlajgDWpsyqNaV6Alu2pBMAGe+Jp5qEbmKg1JF0uV6aI8z0Z6dWrn4BlpJg5cwZKpTI6flvAZtv2XXBLOdgDFWXfxzZZzrUny59qonbgyBQ/BXwCvMigKH3SUKs30PbpuK/SZZZQCH6VcgGB11YeocL6UEGfKr0oa6piAKLmSnXHgYgwnz3uhi7vBY+FN8VGvSF6W/pzimRLdKiZt6hpoO0rTxBG5Xwfa7UminlV92QxpC9fwmSrik4SINFp0AxMnzEHg1OHhEhb/ejDrYOPOOzvLrj4m99Yvnz5s9aBPtPrrhd5PtOV2s+ex86hb3zyvS+7/uofXvQ3f3XGAS99xfFA2MFNP7oKB7/wJExbMAcP3nwfrv/GdQjrOYwGwO56G4lmS9rKsEPTLBz1gsOFCFi7dq1iSTVNIoxSpYRqvY7do+PCjBaKebTaiqGVDqFsrIaYR+gacpTK0CncVBciQZFRHEFJ+twpdSoVkWfNjtKfTkfSbAICozZJ/+n7aTOtj9Xfw0DYYYIvgUvGH4dBBtgaCtSclksyM10JyZUzEmulTHlbraboVwm6TNEZ3SGlREeZgkS0xKPpr0wCZddQIFEvySWTXUuGSi1lJnw2pI7gqKJdJVcydeUeRR9TptqqREChO9ltC20/wujkJHQ5jwIs28Xw8ATWb9iO2TOmYmjqQOaZmYrGs91polAuyPA7L9NrMkfn8VFnKb34BM5MehTwBma78CNgoloT8KNMSHX6KDcrfudadTpNZX1H1ye2zLId1rblphIEvrz3Xd8AZa8submsB5l83owqpbIQeLyJsIYq/qridpVNKWUJQPrv1Yws3gxYhui0WkrUr+nSYKG5JoarY4hEW8po28bMWQegf2AKdo6N4slNG7efcsYZf/X9q6+76Y916fbA84+1ss/x1939yE2HnP/2t1/5ulefvPil5x4lPpE3fu9K2JqO017/CrSqLXzpE19EZ0eEWi3BSBBjgubImo2O1xHN55Kli8CWyPvvf0hYaQIXJ04ODQ2hVpvE1u07lFNSsSwtf1KrFDMP9qUrow+CCidcijWcbaHZouWcJ+kw612RHyCXz6PcV5Hok4w0WfMOa6B+qLSDAEoljpcDGvW6pKAkfQouzUae7gCikJ2pJefj9PeXpabIiNLIuWi0PdF/Mr2km5Hvd4SEKhUr8p3RNJlnpuEEd44nJjAmlFlRaiNGHCTJlLCfkENrPEZWTFF1am8IFCTCqGG01dA5BR5qBhMBZ6Jah50rCoNOVn2i2oCdIylEEsfA5m3bMLy7hiMOWyIAzuh8cHAK1q1fJ2A7bfqARHg8VstyRYiuOqAidWOQsR+pkEOMrk1qU3UbOycn0Wx7yNFDwDIlVRand8qFHEfAreO14FiOMN0kkwj6ZNv51Wm3VLdRdyZ8NsZEZjDJbCplkuw6LMk4qE6Oi26VN0CK89kESwcoEoM8Dz9ziVLEICN81o0DTOHNzveRKxcRIMFEvQGDLlu6C6QmFi9bLtnLxu1b8OTWTfdedtm3z3r5eeftlRTpf7qEe+D5P63QfvZ3ZssPX/+dwy/6989+67TjDjrsvLeehXa8C9dcdC22bh3F+Z/+CKKkie988VKsW/3/2HsPaLvqMm/4d/bZ+/Rebu/pIQVCh0gXFVHQsaGMgzoDYxkdZ0QR50WwKygKOAjqoChdgVBFqpQQSAhJSCE9t7fT+9nl7Hf9nn3DN++35h3RYX0L/ZK17oIk956cs8/Zz/95nl8bRrPiRr5iIl8lOOSBQVs1WOjq6UIikcC27dulU+KNTeqNkOD1BqanJ+VG4nhtiGTxP+uZWSpb0nkQROANyRuEiDBRbRZg7rW4AkgmErJ7yxXygtw6GIOjPiFC7vf6ZR9mNHSUK2XpfNjp+jW6Kzk7PiLQEjM8ZzbCLor7R+4V2RXVjJYUDhZn3swsFgyTY5EmOkzqE29cdmOkTZF+xaLHUdRFhJ6yQsmaZ2GEFFDpwmUH6khMSXSnkonf63RZjqibhYQ8UoJHEgYHF5pGC8VyXcjvpAx5A0GhSe3ec0AK3uBAhxQcHhiFQhEjo1OIxwOIU2pqW6iRRiT+djQJUVA3DdTJ42wBDTIHGqQW0bHJj3qljuliDUXSgxRFxnVFki5d8Psor7Xk8CBg19TpwarJrjmTycjoHg0FEQj4ZD1ycN8qVoIHNe2yllEdr1LQ1cpAe3sbirmcdMNUDXFf6hFXJzI3HJkne3PyaXl9ZMfNA0DXJbcq5NNg2BYiiThqtSbKpTo8ahB2yw0tGED/ogXcq+DFlzZYhqr+4qMXXfjZyy+/vPZG38qHiucbfUXf5I83Oro2cd2n/+k3fZHKqZ/66mdhe7246Yqf4InHXsLXbvgiBpbPx+ZH1uGha25DqaQjCwUH8gYCgQTKJbodKdC8Go497jg88fQfhI5yUDWSSqVkhJ6dnUGtYaCzMw2jTrI2x2on18al+UQbzQLGrCKO7FQksXg0GzXCVBK/0dvVibZ0G6amplEolkUOSSNdm+iwToW1U5g1heqggqDaolYKheTP2CGSIiSj41x4Gj1E+fe2yy0dDh+HN2TL0lGplGXfmIynEAyGpUNlF8rOlNlAEuugaTL6y5+ZptNVUntPu2c3hN7EDlUC6thRcd/HgkS3d5eTxUT2AEdziri9XCewqyLK3dIERKrW6RKvO1EdcECvSrWBrTt2isy0oyMtoNyCBQuwadM2YTAsWdonKwWCa3y9JVmvuIUL2tJJgVJQbRqo2BaqpoGIS0PQdKHmtTE6kUU6FcFoiZEolFxST87iTw9RZ4USTcSQo6sTDy0oSCVTmJyacriYXhVtiRjyuYxEqfAwciTxjuGJyC7nTF6caGUTiXhcDpLZ6Vkk4zHUK1VoXofgL3n1rwFPCqrVKuLxKKrliuMzYNA4hocRKWMtpNNtmJyYAtNNPN4A6pT6JlJYvHw5shUdDzz2WPm0M0/97L0PPfSLN/rWPFQ83+gr+iZ+vIkNT6Z+9ZPv/TDiLb7vE59+j7ecK+Ku/7gPG18YxoVfOg9HnnE0GoUirv3CVSi+mke+ZmC4aqKhMQyMKDEz1ZtYtnIFhsfGUa7W53JvWgjTNcnrlRuC3Qq7ERYX7g3pYMQ/Y3E62KGSo0lTDRLMSZyv1xvwexSkUjF0tKWlgJITWq7UhXOoy77OgNumnZxfEG5SWrg/Y8dDBZMYF8+ZHUsUr5gh01TELd0kf45FmiNso2mg2mhIcRBte8jpmukMTzBGEGNKPuccgnijyL6UGUHiuHTQr5Kosy2Fk0g594Cq4uQIcVwnsCSvnTtieVQbbo7zXk1kjk3yTuvUwFO5xGLvgkr9Ngs7vUBZ9Mp1AduocHK7eB10FDjeewNoa0sIwMTDgkWZ+vqm7qiEKIFstqgQImWK+94mbLrse3yoTRfgtU0pvK5IFA+v2+o44guTQYWfiaQSSWwhmogjXyzIe81taDqVxsTElBxKPCw62pIo5jKyC9ZUnyOa4CA+Z13nhNjNZbrLmO5CKh7H9MS0w0f1eR1tPc0/5gxU+PkQ8GnOlJnFkq0pJwB2xSzCtB/k+oTO+plMXoj5gtrDjc6ePvQtXI6dw/vtTTte3v6R8z983g+uvWHrG8n/PFQ838TF7o18apdffrky+fub/nHZvPiP//HSC9BslfGDL/8YpbEGTjvvPXjHR98OuHT88ivfwvand6JQdmO63EKLDkbM3HG5pOtafeJqbNuxQySB5PBxj0U6EhHwXDaHYr6EVCouiZgsbixNJF0TWfV73fBwL0hOp0p9shuFUgXNSgWd7UksW75EitnY2Biyudwcwh0U1JWjLDONkvGQoLrZTEbGZ46u7EjYQRIkkkZzzk1dE2J8QCSEvPEOKnu402RRZPxHOBJGMhUX5U+tSpWNLoeEWKIxV4hu7fWq/D/3kiRqc1yl36fIB2lYIcRvFkpFOlCS5CURXeFqwitWd2QZEBBiguTBHHLSn9hVs0BqXh98BEKoxGk4xVF2opaNnu5u7Nq5EwsXLsSB4d2IRKLoGxhEuVyFx+ekiRqWgVwuD8vmQRFApViRjni0WIAOFV5mqNMJKujB/vFxJFUVF53+VnTMa8c3f/lr7Jx1zKfJr+VBQC6sAHEckyMRFCqOgQvNjTkRTExNS/EkKNbZlkallIfRqMlrENNldp5O2JPjgkygjFfFdhgJHW3tkgxQzBWRTiVFUsou9WABFWnonDmL3tTh83th6oYcSpSGih+ppH5CduxMEp3J5OD2MF2Aajcbi5cdgWRPD57ZuM4enxz//W133fuRM84440/SwP939+Ch4vlGVqg36WMRWb/s3GNXd6Tqd3z8M+/rrDRruPF7d6I93of1r7yC7/76OoTbvNj3h2dw5zd/jMlRA2N1BQ3F4TIaLfL7dHR1d8Hj92FkbEI6SEoK+d9QJIxmvYFstoBIJChjs9GsyoefzvG0iCMliKtMD0doiZZwYzZfk5HusPkDGBrsw9TsDPbs2Y9ipSacUHZ3LGbspkgnorFInWR4vSl7To7pYhBcrzvySHaD1MVrKrwBHzwkzJumILUc/2jTxiJKySQfj0AUb+hqsykEbemUpHN15JZcDbAQCrBFYxJ2kDK6whnZ5zLSxVqOvycQdJDwz/WGTxFVESsQQTMWT5ohN+pNlCpVIfKTFE5ghntP6tupoKLBBwtnMhYXYK1eLouhSTGfRSwZlevN3afmDQgvskrXqnoNmtex5TMtWurZKGSzYEmiI73mCgg1aTw/i4XtQXz8lKMxP5zG73fuxo2PvwSDbw65lULQdwsFiesJrir4XpRrVSdZs9WSsT2bJzLP3SmQjEfRMpqolUvSHbN5JKIvYLsYnPxnZzu66+sI+LzoSLdh5MCojP6hcFgOAxbP16hOc3ty7qH5fhBg4v5Z8p6MprAcxJpP0xBPpjGTyaJKO0N/wEkpdWtYcexx0BIJ3L3mvvLQ0OCFz61ff8cb1X0eKp5v0oL3Rj6tK7/w/sEdjz9wz/d//K8rQyEbP772XixftBqlZhMLVwxi6XGHAc0GfnbJtzG+aS92jzVQULyot0gd4k1tgT48fQMD2LZ3vxQ+oRS1WtJJaaoHszOOQxJpPc0ax3knf8FLyaJ0Y3QGbwk6T5Q4M5sXauXKFQuxYskibHjpJby6Z1S6n0g0JsWDRZGgUE9XB0J+PyZHR6UIEyUXnXu1Kh2j41DkeH7Kze6n/6OCcrmEfD4PvU4rOII5LrSlU+BuloFzlUrFAZMUFQ2dRiBU/DRlV8kCzALCG5Q3qmjspdNyTCv4i4WVOUlCRyJo5KbXKFVEHsmdmM3NMqcciURSKD4sntls3pFR6pQhkuhOKo9DoK/Xmyjki3JNucvLzkxLVz7U14PM9DgG+vtguW0EwiFBzN2aXx6L6wki1OTUer1hMf6Ync1Ip24pXLnQEzOG4fFxrEx68LF3H4d0CLCqHvyvO57BnkpFOkW+RmrQaUBCMYOzcvHIbpbvhfjet2zZNXPlQY0/D5Vo0AdyWQkCEWSTADsG4bFz5tecl6do2iXG2JTOfbC/F/lMFoViEYlkQg4SAmME5V4L9JTDyiXvcygYFECRpViSBMRX1TGojoQj0HwBjE9MCQeZ15pijFC6E4effAa27NyF59Y+u+OlLZvOXbJkya434v46VDzfiKv4Jn6Myy8/RW1snfjeZ/7hnM/FokHlN3feh/TgMVh95jm49RfX4R8+9WG4VROb73kca25ag9GRImabLjQJWNBBR2JkbSwZHMTE9DQmy6SGcFnvkkJF7mGlXJGRmShsqVxyCPDUdstYpcPnYaaQBy6PF/lyA4VCTbTSq1YsFp7ihpc2IZPNS+fE8VX8OXVDOo1w0A+r2UCjWkU0HIDfT2cmFsayM+bN5QHxuTgO7Eyk1GW0o+kwbz0+TjwRF1ko9480GqZaiPs07tXqDVMoPCxikukuj+to650uk7xNx7CCnSelhtJVcbcpcRaMAVEFOWZjzSJMalY4FkEsFpfrRCR/ZmYWTfJX3QyGcyoK948snBzr61XH8YkIc71Sg4+mJOyg3UAiyufMRAAAIABJREFUwnUF20LGEdMj08mIsqnCIUhUqYoRdK1mIJ8rOTLVFne0AZiKH6NjEzi6J45PnX44+uMqym4bGyaauOr2P8DQSFinQkgRWSgRbUpryd/lc6cjk3TDUvgc1RJ9RDOZnOMZ4PcgFgmhlJ2VFAB6rdbqDZGWkkMrMSGix3TiS7hLVlotpJMJ2V9OT0+LsUk0HkMuXxT1GPfS8n5a3CE7Ec2kqUWiUTkUKXzgdeYhR4oTVyFJHji5guj+WfT5nhTrBvqWr0K6fwgPPPSA2daWuubbV1116Z8T5fH/vs0PFc83ceF7I57ax0+d/4F/+uTbrlu2vDd9/dW3mP39q82zP/U539XfvBjLVvXhbW8/HsXde3HnFT/Dru2zGK2YKHIsIt1Ec8xtk5GUAAmT2RwsMQqmvNCS054gA23d4tGYSBgJqlAJQk4hyens9oTq54Zw9yanywiHvDjhuOMQj0bxhyefQL5ELiNNkqOYmpoVMIgSRRaLZqUAr9uFZCwkUbuVKk1Jqq8BQLJ383pBgIidKHeFJGOze6IRcjKdEoJ7vdlEJpeV58Vuj/6cfK4yqbf+nzA20o3EgV6c2lWpcdLVknNKUENRhWLTYnSyGHxo8j10thejYzEtcUvRjCVTqNN+LzOLmWxW1hVM6RRFFbXr4bD8l6N9sVASAjm7q8nRccSjBOA0AdG4g4zQrcnnQbVJRyXuYltoub1CZyrUKtKtEZUfn5hGIBCWYuP1qbAtP/buH8ey/jS+/O7V6LTz8jxqsW588f6nsfHVSfjdXjnkWNiCVEMpLoRCAdHPU3jAzpPAHcX7XJnwetMVa8/+EURCPtClvzOdRC47I9eMMleqsth1Cgg1l7Mkjv988YyIJjc3GBCP1JmZGZhGC51dXZjN5uaC7ZzIEMdzgHHVbtSqZXkvOcLzveb1FmUTJw6PF75AEOFwFCNjY8KU4CTUsGzU4MNxZ7wVB8ZG8cxzz2bf/c5zzrvtnrv+x+T5Q8XzjahQb9LHuOCknuXnnH3i/Scet6j/oYefqu0bqf38imt/++IfHv/d9+/8j++3feeGS+EPt7Dt1odx/40PYt94E5mWhjpzsdyM5bURj0QR0SIYnZlFgSc9ZXWm7WiNbRulYtnx6QSke2L3wqJHGgulh26PF5bqFmI9d48cv0856XjZST2/7iUUSjWoXkcfrjcI1kBuRgIXqtJCkMYeokQxUKWZiOLYr0lMsHSa1J3XxVSY4BX3mCTmiz6eYJdpoVytCP2HqwRxYpIbmntX9qUsjA4bQPijsiPkHs1RBjkjumMactA3T/xDFdqnOTc3ndRFOWQ6XNJkMimGFSxw2UwWuUJOulKuDogsczfKQhj0+4XUn8uXEAyFhfZULuThc3MUDsKrupCIRcQMIxT0o1qvQuO6olaHYToxJ+w2Lf5ctYqxiRl5XxgYT3I50fv8TBGHd6fw8TOPRZe/CR/I+fRhT9OHT9x0L2xOD1Dgc1ly7YM+j1DIgkGfdO68xpTWlsh6cNHMpCkrkWR7BzZt2YVozC8H1WBvD6YnxuSasGhRoupEOztJS6KpEn9QxyGJ3T3/LRqLiIy2XBGJKUFIUaLNOUmR6kXgke93o8Zi7pbrm8lm5fGENka5LF3zLQv9A4OYzWYxS0BR80Dz+pEt1tC5cDFWHnsMHnrk0VazYd5978P3f+R/Kt08VDzfpIXvf/q0LrzwSO2dS5Z+47Tjl158+x1r7Ff2N6790Ic/+uVousd93be++/gX/u2iYwYWh6A0cvjlpddgw3N7MV1SULLccPls2G7yFD3oaW/HzEQOE5Uy3EGvIKkcldOJFPK5vNQTjsPUtWvi5sPupCFmxl6/H3WLJskuFEplJGI+nHnKSaiVy3j8qXVO8VJ9cNOMt1EXMCIRi6LVoByZZhTsNtmZlaTzValO8YbnZJS6AAvFclmKGp9DKBqRosaxkAok0pgESPLQNo3kcyqkaEhhy67OMRt29PIS2yHhcA61iftMMa6QdEtbOKHOXtUtBHfpqnhTSzidG6ZlIBQIIcZ9LeWP4tvpmB0LKd4NKSqsJslkguUYmZlZQbRDsYRwPBvVMtyGgd72NFrNunR1dKFim8YxlWsN7kXZPduKhlqjJTr32UIB4xMTArrQSYpsgUKmCE/LRn8I+MjZJ6A32EKgrgPeKDLeCH76+PP47aZR2XWGPX4EFSdihKosKjKDfnqQ8jBT4Q+FpNsXKtBc5n1HTy9e3rRV8qlI1Zo/2I+Z8XGx7+Nzpn0eaWFifSfr1LmsI9kdO5Q3STr1ajKKj49PCWjX1dWFIqNZiDodZE5YLQGFhJpWq8o0wcedmZ2VwDzKhcnhZf5TPB5HOBrF/pEDaOhMUw3INa8qLhz/1rfDF4rjll/dVl9+xMrP//7Jx35+KADuf1pp/sp+3rbvdH/yrCtO/twnz/2P7VvWdz348Is/+f6vn7wsPnhE4bdXf3PVpo2P/+6r3/tSWjFn8PKD9+Ounz6AnftraLl9YAyP4qVnYxOdyXa0mi5Ml8qoUgwneUIERTQBXKjtTqdSyOVyDpw6t8DnrlNx8eZjB+tCvlxDOBrCCSceJ7vRp//wrOjfST0Rg13uCQ16PmpSjLxUKwk31EFZ2f1QDipmv/Wm/BzbJKEPEbCi2fCc0TC5jtyT0WaO3EJ2SzTpcXZnjv+n0Fy4hqP6RcAmR1Yo/ZGYdbALdW5eJx7CIXwf9KHk98nKUuJ0SaHSZIVBoEhkiLou6D53rwx145+zqMu+T9IsdbmhqUISX1OVxh9F+Nwu9KYTUK0m/AoRep/sDH2hoAA/dFw3GobsFOtGC/WmhUK5IrtoOj0lE3HUKw0Ui2XRf7e1THzwlJXojtOP04TdVOAOtGF3042v3vYYJisV6JYmHbrPxbgOWww7SEInGk7RAgHDQDgiIBRZnuzY2eF19g3g1Z274ZIpo4V5A31olMsoFQsCKJGFQcDJMfxwEqUOiimEjmsawlCIhAPCJJiYnhVzZ47l/CiRdSCHDu1XDmbc8xrQIMa20dnZJUR97l65XyXJXv4NxYXBoUHMZrLYNzaNgMePeMCHmUYF4e5BnPTWd+KFZ1/E+g0v7Fh95lvec999v9v5597+hzrPP/fKvYl/7jPnrj4lEWzcfMyqRZ3XXH/nc//rW1//6Fs+cMmIbdue81cvv/3DHzvnnLe982ilObIPP/v6Vdi4eQpl04Nqw3H3MVULEcoTlSCy2TJytHPzcExkQhedcbwo5Yvik8kPEEcnFheO3lQBEXRpKR4ptKVCQUbOd5x1JiZns3ji6edF503UOiTemw44RF4hb+KA1ydBbSxK7GJpf8bcc96wHFnFmYeenhL5yz0ku0xnvGTxltxv6VuJ8rJgzWWLE4CQ/SaD0KiM8Qpnk8+bxVhs0+gkz8LPXa+4MxPscDpQouUsto7jkdN18mfYZQWZC0T1i0nalBO2Jiojd0ukotyVUmJKOpcYLgulSpORUihbOQIvLrQnYggotnxF/B5ZIcQSSTRhoUJTE7MFL7m1Zgv5YlXAoQOjU0i2JxAMh+X55WcyCCgBxN01fPj4VehP+aC5GvD4FRheDwwrhE2zOi67/VFEYnx/a8L/DGo851oIBjShYElsiXgYaAjFoqKzl1x4IuWAFM/9w6PSCbKDH+jpFGbFxOi4sCEoSKAxNRtIXkNH6cWqSS8qujs58cftqbjUVIN2e7mchNK1d3TK7ntOVeB4CMztPXnw8IuCBn7t3rsP/lBYqFoc3bn7TqWSIh1+Zed+ATPbwiGYmhuzzRaOOekMDA7Mx9U/+r4xtGTB1zds3PLNQwFwb+Ji9v/lU/v5Fz8e3v3q2uv+7oK/+chPbrr3+be9+6PnvePvvzhObtu1X7pg+SP33/PCL357iz8RyOCZu+7DPb94FCMz9HV0nIU4qjHrJsgPnGljJlcQKg/9O8kpZCclrkeNJhKJODKZ7JyKR3U6hbkuodGyUKoaUiBXn3AcquUa1m/YIB2J2PCyY9FUGM06OmkJx+A0RjFYjuyRfD/uv8Tvco5gzZWZpGRy/8hd2Fysr6RrEpUSagxt0GhgPJdTPrfHdMSONNQlFUcjhC6FmeMyTTOli+C9LV+O9l4615Zz40s6JLtVRdpYGY29Xp9jhkwAit6Yc9p42WnS8NdtyvNo0fPNdsFHd6WDSb6qhnzdwkyxjLBPxZKBTjRrVRERBEkV8qoCqJB9UOSoTsWO2wvbrKJcLIpNW61GRNqHREenHGxT42OIQsGpS3vRoTRx0pIBVIwmXNEwVLH6c6Fg+PDEvgK+d8uDWDKvB8Mjk/CpHgQ1rh9oUMJDwkCYlDICai0gmU4jVyyg0aLy3rnuHd1dwvWcmsnAo7nQ0d6GtmQcowf2S/hdeyotKxWdwCN5v8ySF2DOeZ94VRX6hMajoo5i55iZzThdbXc3KpU6KoxfJmgkogd2+5R7Qv6c9n1t8QTyhRIK1Roa9FGd++zRZb6/qwtT+QLGp6blQPYGAsiUaoi2d+G0t5+FXfsP4P7fPbj/issuf/fnLr54659zjx7qPP+cq/Ym/pnvf+6D71/aF/n3fRMHMi+s3/bhm5+eeFkGatt2vX1Zx+fO/8i7rj7/ogtQ3PsMfnHVf+Dl54dRrDOZkppkxjBYEpmRbmvH+PQUarRGUzQwQZGGDSx4HJ3a2tpkXGcXwLGUuzB2c+JSpLpRqjagKB6ccvpbRBP/0oaNMpoTvQ34POJ9SXS4pyslHNNqpSLcPCL0RJ2JnuZLRWRFNWNC8/mc1EZ2h3LrOfk3TvibQ5ZmUbVNh1tIj0w69UhhpW8nizGNltntSuwG45K5x6Q6SJPXz+FSoCTJJHJigiV3nHtR2dWxIJOfqSLgD4pxianT6s0QV3uRJ3I3SQMSxg4bzHkiAd4rxZ5dHMdMdpu79kyg5WqJ+cbieX1QjIrMt/FISPa7RNf9jC5psu+kWbAHVV1HkcBYVUe9REK5gs6BQZSaFqZGJ+HXq/j0+05C8dUtOPstx6NeLaCqqgj19MDLmBLLwExDwfUPvog1z7+CY1YsxvatO2XaiBHI0iC0I8tqIhoKiaMVd71tHR3IFnMOSV5oUjbSHW1o6hYOjIzIccA97sKhIezeuV2MPno7OlGuVcTcg3QLiS6ZY86zCNLTlZEjtAQkXYkmMXRqKlUriEZjwlQYGR11Onryg5lpT9K+1+OkhEJBJBAUVsOWHbvgiUZREx9VN1ymgc5kCpFUElt37pL3hmCUCRWZUgUnnHI6Fi5fgZ/+4iZrNpf52R+eXfvZPwc8OlQ838SF8E99anf/8lvJZx645zcnHLlswVXX3vLP68b13x7kJ9985ZXBxx/+1Zobbvz26Z6AjS2P3I1bb7gbe3eVYVKzLnI4xv+aiCbj0vVNzWYkZsOiyohpjsyWsfk9zFkPiZ6YGTZzxfm1FEsaU5Crd/iqw4Xv+OLGzfKz3PsRALINS746U3EponQCCgQDQuMhLYVdFXmYwuPkTpKkc3E059rAobCIR+Vc8WRXx86EphHcT4o1Ggx4RIfukS+2liRh6y3mvJNo7XShBC/ol8TX6LjI07HJ2Wey0+SagIRuMTwmOORVZCRl99SYy0Mn91EiIagSslsOSGRZCPsDgqqzm1WDPlQNS7qfmWwZfo8bPkXBwoFemLUSFNACziOPQ3Nndq8tRjHbznqAbIWmaaPa8ggyzZ1hur1djIMzkzNI+xT87RlHI1TLoCvsRXtbEnXuLru6EOzohEKwqZDHbFXBl66+BTO6isXzBrD+hY3C7UyFA7BtHaEADzZdaGTc3dJ3oLevTxgDTjqoIhEe/mAYHp8Pu3bvkfeEwoRjjlqFndu3Cce2PZ0UWlImm5PPDieJFp2LBbDjceDo6JkKykLNMA5GdEh8iteDdLrDoTDxPZePJkE+VQ4fuuq3uOrRvLLWGJ+eQb7ehCcYQr3ZEIcm0q0GFy7CyOQ0piYnEQqGJMe+VGtC9Yfw3g+fj627d+Oue+4ZP+aEEz746KOPPven3m+HiuefesXepN/PzvLDpw6+7bz3vuvnz77w4nUBvfz9y+/a/pqL9q+/dfnSkZGNL3z5ik+H6sUJ3H/dT/D7+zeg1gihptMh3HaoP7CRau/EyPiYaIQtuVnYdfLvgFqj5lBFMjmhsxy0HzuoA2d3aVgKjj/6KNk3bdq2Hapfk/wfSV6kPtm20UZggFxQUkzcjmv7bK4AXacGnoR392uFkv88Cx/HaBnnBQGXdtDhXtMhfY5OJFxLdnksjGJAbIuLOrtSGfeZPS95xk5CJTmftsfn+MjzjyjNpAEI95xzXqHiqC4xvV7RkoupMj08DdMpsHP0LK4cuNdkFxUKhOHTfOKmxH1xxWxi/3QBdXEa0eDjzd2WhL+lw23Teo0qoIBQjHhNLHa+bM4M5voY0s3xJVcNL3KVKtJtKVRKZcyMTGNJRwCffO8JSDMFYOs2HLf6eJhqC0YkiEhvL2wWe5eC8vQMMjUPPn7x1RhctgKJaATPP/MivG4FnekY9EYF0ZAPdktHKhEXA2Oas8ybNx/5QlaoYA5n0wU3ObRtHdjx6k7p1FnsjzvmGOzfvQvVagmJWAyxWASTk5PiHcpxnQi8pK8wj2huR809OZ8HI6ppXD05PS0UI1K3QuEIhodH4A/QbFmXdQsTWtnFW01d3h9V9cEXjmDbnv3wR6OC8LPP5eTR1t0DbyCM7du3i6FJPJkUd/5suYajV5+CY086Bd/5wQ9NxeO/cs++Vy/9U2/tQ8XzT71ib9Lvp/FHc++jb188b+Dtt9/98Pce3pIbO/hUGbfxmbOPveQ97139jdPPOs41tnkzbr32Zrzy8gSqdY68Ldk5NUksDoZEjz41Q5MFj5Nlw2Qz2riZOgKhgNBIBCiYG4WduFpK5hyH9cWLF4hB7dat2x2ggD9OpFn05y7EQyHZ/QXp1WhayNUqKNeaEl0hYBB3mXM+mOIC6VJEgimPIQbCjAi2ZdyTmVpGdJdj1kGSOnlB8iAmTPGFYx12ZJVuIRy6RMJnaRpMShv5eDLyM6qCX5L3MUeVcaSoRPRFkircRboWmdL9imenPA1R8YviRqKHqXpRvEIxopfATLGImslce4fn2R6PwGcbUPQaIsGAUKRoYMIdKrveg4WKe1leN3G5Fw0+M8/9qFcNmOUMTl7chvetXoC0pmDbll1YvOoIuGMhND1AcqAXCAZgE+23XcgNj2Mk58JFX7wO7zr3raiWG3hh7UvSBXe00RquiEQsJJ1nMh4R5sDY+BgWLVyAQj7nWOkxV4pMCxPonzcfO3buQp1epy7g6COPwszUBCrlAoJeL7p7OjA+NiFqIU4Lkk3EYDzTMfiQbbLCcLkoFDFK9mNyalpQczIK2js6MD0zMyebdX5Gwj0Z3CfG2IaE4Km+ILKlKvIk9XNSkJ003at86OjqRmY2h6mpKQGR+PxpoGxrAbzr/eeh0DBw069u2fveD577NzfccMPmP+X2PlQ8/5Sr9Sb/3psuv8B3z28eit63dWbmIC7Bp3zbtd/tWvPL7/z+57/67mH+iIrnb38Iv/zJvSgXud/jiOuShEsSoUPxBKazOdQMSz581Hwz10eUHORx+j3i3kMknJQlgjzslrjny5dqOHLlYaJ5Hh4elWwcMVC3DClwdBFnhju7DpKtSechZ5E2YizQLI4O4cmJb2AhFF41d2QHVSpzRsiOgwcLnimUFymckqpJww4WL3p/Nh2KEJMYOeYT5+V+lPJSUlzobs8oD7r2iP6e4yHJ7445BfezAljJDUvnIu5KqVDiy2HQnCUgEEn9LPwc63204mNhoB2f1UK2UEKx2kCpYcGrAJGAF6loGLCaYurLA4DPOez3OXHHDMNz0feyBZN0nwaVXnOSVRLi6y1kJ6fRnbDwsXcdjxMG+1EYmcDadetx8nvfBrUtCl3zItXVB8Zwmh7noFBbLkzuOoDN+yv46pW34DMXfRivbNuLLS9vg09T0N4RR7WQQ0c6CtvURZ5J1dK+ffuxZOEC1CrcyVoS0+z2+sTxfnD+YuzYuRu1puPyfsThh6PJg2JyXFYQ84b6kZmdEdqRbFykgDr0s4OKA/ayNJ72uVRY5IYahnBK/QSsWsxn6sbI8LBMDTyU2LXy2nDCIBUqFI7J9WkpGvYMjyISi0nyKWW0hmmjvatLnJ527twtU1L/wAAyuRxylTqWrjpW0Pc7fnuvueWVjXd85Wtfvejiiy+uvt7b/FDxfL1X6i/4+84/fuDcs8868vYPfvyt3lpmBvdeswb33bdRugCafqhuGvQCBrs2nx8z+bLcuBzZD45pPOnbuzowm83Ih5DFU2I1KFe0bdFBd3d3CU+PNxx5ieyYZLQ1uP/zIh6lnLOFaqOOarMOnaoe4rcywjnFksWOBZMFWdB/6VYcNJ17RymibHsYF0xlD53jaV4iOPDBXyySBLpsuEk1Mvg62LW6pBPlioIk9FTIiwW93Whr78ELL74E3XLyi5gfz6LJva/4ulFHzXiOGnN7HPWU49fJ9Ey3dDni1ylcTkfS2mxZKJgGssUmdDqcw4WQR0NbyAcNTaH1iKyUmejBAAJURLmoGdKhsLOlYLJFO0BNjH5ZgKh9L03mcOKSON5/5uFY3B7B1J5R7B+dwVGnnwGtK42cVUPbUI8T5UnzYcmQZ/FUMLFnGM9tyeDq63+DS//5Y3jmxa3YvHEbAj4ViVQY9WIevZ2U4tYRDDrFc3R0BP29PSTiOo5SfL1er8QfRxNtDj+zyoTTGuYNDQngND05Ltemv7dL5JwEgnhE88Mknwl+cY8pRtCW7Mc5hdBtigc1FUIeDxVDtnym8vmcmLhIwoAAhXxvFVGV8SD0BaJoWpDnQd4r1yuWxawql9DBunr6MD45jYmJCXR3d8sEka9UUTVd+MgnPonpfAk//PHVE529HWfv2TMsAOvr+XWoeL6eq/QX/D3chV70lq5vfffqSy6JdQKbn3wGj9z0AtZvycClGFBBU9kAcoUafJEwqoaJYsMUNQk1PDIiMQ6BiZTBAKam6Z7kJEwSbOGYzpuBo/uyZcuw5ZXtolDhbkpGKK4CFDfizJ5hqFqthhozwrnQ0w4mSjqjNIundJkyns+pSnijWQ5wQ/9HJ0LXMRxm18d4YlZ+kUkK0Z2oO0nyzP6m+NINl8WR3oRlNCXKNx2wcdyKxThq6RCS0Sjue2IDXtq+Dzadn0x2Vpq4FAk1ipZ3zQZ0nWR9h7JE9J4kcrrLe8Q1SpEiwRGdNzS78CYUjGTLwltUNR+spoHORAxeq4mwR1avIh31R2gxF0HLaMBjG/C62NHSMUiBabPTUmVcr5dKqBSqOGNlB845aQXag36MD49g39QEVr/7bNjBMHSXD9GuDtghdq0VqKZHABauStwtBTP7xvHIi+P42S/W4OuXXIiHntyIlzZsFiVTNBZAo5jH/P5uWDo7Pw/cHk12lowdjhHE4tXla6UjfV1Hw6JdIZAtloWoTsS9v7cbU5OO0igZC8vec2ZqWhJRZV3C69loOiAQi6cwG1qIhqJi2EIqXCaXF2I9TVN8Pj9S6SR27dolxZMm28yMp+CgabUkJjkSS6FSN+DWAth7YL9cz4bZAJmytqKgvXtAYomHR0ZkvdLX2yOd82y5hkUrj8S5H/gwrv7364yRkf3fGJ+e/frrtaw7VDz/ggvj63nq1/zTO7wRr37X+X//oXfp+jSef/BRPPjrLdg/UodLo2s4R0+/ZLG7AwEU6g00bTcMF3mFbkE2yf2kbI6uQHPRNNJ9sjs0dAIxwNDQgBiE0GjY2dFRicLMG1Ukl6yAzBgi9UVGcSYmSsFzuNOidv5P3o+O4od/p4qbEX+ODkZEUkkYonWaoOXye4f/yRtO3O45mgsh3haak2U2EfOoGIhHsWowjcMXzkck5IehWHh2w0Y8su4ATLcH5KaCLkXsIL2a3OSi5ea/wS+GxzFziO7l3jlTZEYecy3Bok8/T68XmVwRhYaFZHubAG25bFayflSbHbgmKwLmOolOO5GUIkKQhiO7SgWPTn4oN4JOlpORL8CqNHDm8fNxxlE98NvAzHQFFdvE0tVHQw/40fIFEYrFoARUWCzA7N7pakR+K7tPq4XZ/TO4b+0obr7lPlx52T/insc2YN26l5CKhRAK+VDOzGLZggHYRl2y7RWPikxmViJFFvb1g15aJMkz692EgmyhCrcviJlsQbiXTEhdvGgBMrPTIn4IeFV0d3ZgcnxcvAZUaeMZJOd4cspqmUWw0RS/U7I4xOnf5CHbQJD7d9OSyJG9e/fInj0SCjmdufBxFWTyJfiDURimAm6+M/k8DFLuXBY0MXNyI5zqgCcUw4HRMWQzM+jr7ZId9nS2CFP14oILP4PRXAHXX/uDXV+/9CvHferLX86/nnvrUPF8PVfpL/h7Hrzq0/0+9/Rjp77rHfMn9u/Aht89ibtv34xqyQ+X1kA4zFhYqnU0lBhNYdpokstH2zS3G5V6XXiNQX8AuVxBlCfcP3FskhGXybXeINrSSRmL5pglsMQuzI1YPCIoOUnW3BlKjreo6DjuznWagtA4uTfOjpNFk85BjjmJmHPQCo6diAjLD5oSO2mU7GYYXUEyNtH6Wr3p0GNaLcxP+XDyyvlYNa8N7QFNkFjDVlG2NGzePYbH125GmeOk2weTnSaAXNXxrhQ3+Dlvz7DPh2AgIHQdclK5++QUGYsw2TMixSBbyGFipo6OzgROOvU0bN1+AFtf2YxI2AdFsaRYspNi50RLvmQgIKN806w7Y79Y5DmFk7lGlGImWMRKOZx70gos721DzAfs2b8HHYNDCHV2ohUJwwoF4IqF4Q7QQtCGx6UK6CWvwMXiKacLZoazuPf5Udx2+wO47lufxR2/X48nHn8GHckowgEvchOTOOKweTKNsOC6NBdK5bKolo5YshheGRDBGEjUAAAgAElEQVRs6Tw5mUzninCpfime3FNyR7xkyULoeh1mswEFzKLqQmZ2VtYnwoKAS1zjJexOOMWOAbTkRqmaxCfTE4EWhbxWfBV0nyKQeODAAYQZ3kcaFw9Wj4ZCuSYmKZovhIZuyfs+PjMJX8gHhQIIEvODcaR7hzA2OSU7WMVlYsmihSIAGZvJYvUZZ+HIk9+GH1717ZpenLpg29jMb15P93moeP4FF8bX89Rv+tL7PnTUEbGfH7b6LYE9f3gGv7vjQTz93CQ8Kk/1JuLxIIribORHpliB7lbQYMfCkVxRUKnWkUzFUCoUHR7kXBcmYI4YYOhYsGChkNnZec6ZsQsdiXQXarOZO26SDCQdpmw3Je/c4VOyXeT4NlesJMPbyQ9iceYvZ0TWwIx34YiyQpP3J3G84tIhoJTd1BF2K2iLhNDXHsbSeR1YPjiAhGbD32pCdemomjoyDQu7ppt45LkdyDc8qLEg6nU0SDUiuj2X5EhALOTzI8D8HOYe0RzFZSMUCSAUCcn6goW+XiyLpVwkGsKRK+dj5Ykn46nNO3Hn3Y8h4lPhV1k4W+JwzgTLgDeINLtEowqv25IuqsUDix2nwX0uCQou+KwWglYd555yFJb3JGBXssgUi+iYNwAtHoCWSMMVjtHbDXbYK4mSbjoqkSFBgIwrDcUQUxKKB6b3z+KhZ/fjrnt+jx9f9Xnc/vALuO++x9GVTiAS9GJqdAxHrVgEv0bLOLpOQUybx0bGsGLxQoS5gnC3ZOXScmuYzVdguTTp/goFJpcyE2mhHJpUjpnNGro6O4RSxZUNlT98bZwkhEUgayFV0HpN9YsJ9Gw+K2mhpMKRukTaFgt4X38v9u7fi4DmkfdDaGtuVVyluHIKhuKoW2SLurB/dASBcBCKqcPtUlFrudE9uADVpo5JsgFKBTGWZqTz+GQGlsePT375Mjx492/s36+5+9EPvee95197111/NK74UPF8PRXoL/R77MsvV76za829H/3YKWe3zZ/v2nzPk7jjxrtxIOvYgqk24xYCKNNBveVC3bLQsLmvdMGi5BC2dHHpdEKcyR1TYCerXAw3zBY6O9vh9fgxPjUlyDlVQMzg6UknBf3OFgoS7iXORiKxk8oogAI7EdkrinEECeuK/Huyw+ToTAs3rwdeCRrzoF4tO+M+uxiPTzoWR9nTwmDch5NWLMSRQyl0BN1I+m2oLR2mQSckJ7udxaViGZitm/jduu3YNlzFTNmFilGH5TIlpoLdr5NV5BE6ldmoS8GO+zTRb3cngrLOqDTryMxMIpNroN3vwVtPWw1fQMfCwSE8uOlVXLvmedhuDcmgR7TqXg+VOaSEBZCKJGTloGkWmmZF5K+Vmi7cROE76jragyr6YxG894wTkA64kR3bi1gsCH9HG9zRCDzRGFzxKL3jYM85xnOMJajD6y5SVQ7Krqbws9id5YaLeOTJbbj3gafwgys/i/ufeBk33/IQeju7EPRBsqNWLluEdFiDatXkcGMw3cjIOIb6epHwe+DVnDxM7nSJWLdcdPRviEyXCqB58/oQJVWq2RDQJhlnlIiNarEkO2rh5rpcaNR1yVcXXrDOQ1KDN+hHtlSQ/GYyP1j4CBwxWyoSC0M3GygXC4iHGfVCmSj30BrGJmegBqIwGRTYcg7rRrOBgKbKZ4rMz0RbJ4LhKA6MjaFcKkphXrBwkUQXb9y6A+//x4uwoH/A/NLn/mU8Ekpc8Gpm7Kk/dtsfKp5/7Ar9Bf/9czdf2fb4mhtf+Zcvn9+mV+pY/+CLuPVnT6DCoDJFQYBxGm4NVbhQoWMPXKibDHujI7Aq2T7O3slEtVp2PDT5oWV3ROhE0TBv3iD27T0g4Ae7R45idNWhpr1YyM2Nt0Ra5tIjBRDi7edEKHBf2CISAwW1akPUK4rmIOgRJitCgcokSDoReRTU3S00DBtW04Smt7AgHsGZy+bhtMMXoi3EXPAiLJcOQ9HRgoGI6oXLUqAGIqirQUy2PLj54bV4Zv0uNpNwuxzzX6ElqQ6FqSHmEzW52dNBDT3pMNLRAOUCqDcMFAtlCUJLRnw4fsU80WJz3wmPD8/tPoAb71+HAr1F6ZVJAxJGcIiLk4k2GmHIb8gf9YrifnpyEi2TXSgQdLkw0BZGZ0DFB955JiJqC/nZccRjQcllMiNBeFMpqNEYSbHMC5EpgY5XwkqYW3E41C5ukukmb8FsKSiNV/DUMztx612/x1Xf/xyeXP8qfnTtrRjo7UNQbWFsfBxDAz1Y2NcGpUmE3Jb1wejENBKRMOJ+D+JhymTJJgByZa43qE5zY2Z6BlXaDiajGBrqQ61ehcKwP83JeZ+dnHLC8sQekCCcIcGBjleBDdOwxTe0WC9Lh6ibDlWXTBB+1mgx2NnTjrGRYcRIbWLXb1oi4x2bnAWhT284hmK1JlLb8bExREIUHTCC2S1dZs/gECYmp8Tfld6wC+YvlJ9/ectWhLt78eVLLsl+/7vf3bF9z941w5nMVX/s1j9UPP/YFfoL/vtffuG84636/qc/dOHZ6roHn0B2bx133/U8qnQvogxQonFV5G26kTeEb1kXfqEq3Qzdw3v6ejE+OjxXLF1SdNkpcDdHWzCO6rwR2AWweMZiCfiDfszMTAKWAZVdorPdF3DAdtPAgUCOLSa//FVqEBAiMcpxb48GvPCzW2PWuWnI7ou6ZVJZVKMFrQUsTAVx0soFWDmvHd1JP1SFWeemk/+tKnD5/Gi6bOk+2GWYWhSvjpXxw189hA27pkUhw3VAyEteaEuyw82GDZ/bQiyoIhnyIxUKIsmR2GigWiygWKqjqy+G5YctRiLmh0+zkfSrUBJh1G0vnl77KtbsGMP6HdNIRaNw2w245rxEKWLtiIVBpSm8Lnl+huHG8N4pWM0y4oEWhrpT6Ir40BP14twzVsNulET/7Q2Sx+iCGglBa2+Dmw5KdGQSDiqjLhzUjZ3iHFXWMXAmlcxFE2cKC9woT5Wx/qVhXH/jb/Ht730Om/ZN4LIrrseCwSGE3S3Rkre3JXD0igWwyhlHatpyI1+qQq/X0JWMIRlzClfdtJCvOJLRUIiI+iymJyYEaDrqqFWSIW/ojI0Gejq7MD46Is8vEg5L8XQ8OJ2YF04S3CEzm4k0Nq4muEaanS0gFksKVYxro77BPkxwJPdpiIVDwrUliJctVJAr1hBLd6Jcd4rn7Ozsa0F95IDSm2Fo4UIRgoxPTkLVvMIW6enpwcjoBF7euReXX/HV7YVq4aZvfPf7y66/6eYLP/CBD7ym0PuvysCh4vkXXBz/u6dOitJXzlr0t+84ddlNK09aojx402+QHdHwxDM7UVFbYB/VEaSWWsF4w0S5Qb9Oyt8InqgSmcGdmT/oQ242B01z8n04arPQkTZCS7BsNidJjrQC4+/jsTjGJlk4dYmbEBc7do9uzclDYqwCd110VLLZyekSBMeVALmT9Pn0cElnMlu9BtXjdKTsW4ciARyVCuOIhd2Y1xMDfYL9IRXusAbF75UdrY83BVcPbh/coZiYZuway+B3T7+Mhx7fAcsmSs6IDgVKq4qAz42YJ4C+zjC62tMIeb1QKL+sVdAoV2DWcsJG6OuN48hVKxCJkirTkJ0bVxTswsygFxv3TOCp54dx8x/2CK0nqjIEzkTNaojRCh87IGmPNlxSfEwc2DsGQiKHDXZgoD2EeEBD2G3gzBOOhNuowKtCXPbrzItibntnJ1zMlieJXzp4R/k1Z3bvKHbmJKvs9EmzUt2WMA9guVHN1rB1yzh+eM0vcNnXL8b+XBYXf+VH6O/oc4rn2ISAW8evWgpXswiXRamtC9WmKVEiA53tSEQDUDUFdd1EpWEIQt7V2Y3MTBa7Xn1V9tUrVixBKBxCpUqz7Bba29qQmZ4RM5ZkIiGuWeVKRaYeUS2xpzcsMV1uGLpY9KneIEbGZxCJJ6BpNIGuCU2JmfX8bKXiMef1utyoN02MT2UQiVOg6hJqGWNICrm8UJ94uJCBke7oQqK9DTt37xGAigkEfT09wnFe+/xGHPuW4/ee89H3nX3RJ//5X49dfeKd99zz0H8b1XGoeP6VFs8nn3xSfeSbf/etz3/yby4uoojKzmnc/usXse7VDNSoBrVhYH5blFs9HCjXxfEdbg8MftAUN/LlKtra2zAymUFAdQLR6CLEDzl/0VWJe1ACCgLaKC60t7chk8nIDeURBx5bbMJMguqMu2AJFOs7atlbqBiGZAD5dRORgEeKEfO22e0QOZVkzJaJRekAzjxmOVZ1xTDf24Jba8Ed1aDFfbCDPhgeDxQPUzlJWteEElPSgbUv78KDT23E1gOzqBoumE0FPtuFmBtY2J9Gf2cYbYkA4sxcKlUxOT2FmWmixjo62uOYN78f8wbTiMe88HkpQeVesiWO8Ko3BMvyoKGp2Lz9VWwZzuDRzdN4ZW8W/fEE7GoFDerxVQPJtgg8zKzX/IDil6573679iKoWzjhuIQbbouhJhBH2q1g82IvdOzZjoK8LgaBf6FMa0z79fng72kUhxegM2WuKUbDTvQvwJubPBIp41JAry+bUEhkpWirqhTp2b5vAj679Kf7ly5dgopzDF//tWkQDUSS9bgyPTcPvV3HksgWIeFpQ6LXaAkp1HbOzOXS2JREN0qeVVCgWZ6Zdmujt7YNe07Fl0ybU6yY6uxNYvGgRSpWcTA4cnxu1OkqlEuLxmIBA9D1g8eTYLlMJr6uf18YS+aRpu5EplIUSFY8nhUdLy75kKo5CPotkPCaKNRYwPo+xyQy8NCvxMOeqKlPM1AxjSUJCfVLoTRAMoXdoPkbGJ5HL59HW3i7mK/OHFmDjxq3IVkvVb/7oG6v/4dP/cmKzph8zma9c8N+h7oeK519p8dz/5E2+u35y9W//+WNnn/X8xrVYkFiEL3zpZzhQcsMdcyHQMtEfD0vU7mTDlKgMMQEhGd2yhXzMXd6B4QlEggxCc0w0PFzKS7iWF2W6+8xZlCVTCTSYUzSXoU4jDVEEud1ygzBDvWboQoDXmyarJ0IserCRToWFTN9oWKibkNGLViILk1GctrATpx+xRHZy0aQPsjwM+KBFQ1CDAWGbU+lEYCOT1zGRrWHtxu147PmXMTJVgqelIOHREPZ40JcOobstiniYRsg0m2ghMz2BfKkkmvKBvgiOWLoYAz3t8FBLaZswbO6CLZGl+iNBqGFN+K1KXQF0P7btG8eTjz2LwVUn4ks33A7b8KEtqMJqVlE3XEhGvYgnfLBVF3TVK8T34Z3D6A658LZj5+O0I+fDKmZkpxhNJfDK5k1YsXKlyGVthq/FYpAWO+QDmGYqZZFF06F5vVY4hbXgeJG+NruLCbEJpcVS4oFerGB4zzR+9vM78KGP/T0abh2fufhHcqC0Bf3Yz04vEkBvWwTzuuJwmXXxea00TJGZ0rA6HvZDcTNpwPFUpUginUjLumXXjl3IZItS4E86+ViUyzmgZYi4QbKKalUpeMFASD4rBBxFqjnn1E9KHKlpDd1AuWEK0DOVySOVapOXSu09GRx0eIqGw5KKKlaELRsTsznApYpFHYs0mRJkANAkORwOybTD69c/fxEMW8Hz6zfgsCVLUauU0NfdDVN34bHnnrHfdu7bP2sq1obbblvzzfM+/sH3XX/9rf9Xzueh4vlXWjzv/M6F0fy+HS984v2nL3pizT0IevrwzR/dj5zLBy1kwWubGEynkc3lUKXpB3l37GAIFNV1OamDoRAmJ6YQpKu5i3i4gkbdRDKdRDaTc3hHdDHyeMRRnRnp4rpOEGNOjseYXjoDiRuZR0WuVBXeYcitItBS0J5MwVBbmMhkZY/q1ltY1RXFu048Ags6wkglQ+L5KF0bEx3DHgF/9JYHY9N57No/gs1bt2HX3glMzpRQLZZl3IzEoujqaEPSoyJMQr9eg8uqSVyvRzPECGOodxD93WlEU6QeBcSJXGSZtM+jZFSjYJ18QqYzumF7VDT4R3UdPlcAe7cP46GHnsbRR56CR9a/gpsffx69qV7US9NwuS0ZrfvSKfg8KlxeDaWWiX3DY0h7Pfj42Sfg1GX9mN2/GYO97ahWymIc0t4/BDUcgxYKQ/H64Qr4wfmd6ifuiykP5ZejVmC3+Z9uYTFqd8A4aUxpZEUsjqwjSxEbt+mRDG699REcffIZSHWF8S+X/ACzkyX0tcexb2xKio/fbWHF/C64zKoorgjG1A0Lk5PTGOzvkoA/IaJLxpNL3I4CHgbGNbFn7wFZ+Rx51OGwLUam1EVoEItEkC/khMVAzjAjSkSdxiRS2I7cVXUkuOxq85UGXP4ghscmEY5EEGSoXK2OQNCHuk5GhoFUMunkTLmdIluu1tHb3ecc4BQvtCBRHdTOa15NgKO2nn4E4mls3bFbUPeVy5agmMmgv38e1r68ERW9/vCVP7zyE1+55CufM3Tjzi3Dk9Qx/5e/DhXPv9LieevlF6Ya0zs3n/fWY7uevv23mMz7cMeT25FzuREMKfC4DLTH09IpGBpRbxCXlZG9XKmhq7cPs5kc9GbdMa+gcxCpmi63jFf5Ql5iMcjHTLdzhJ+V0dHxxFSgulTpLBTV+YixB2L+UNijgIRzLpraU0lYRkvcvikhTCfDOPPoIZxy+GECGJGF3vT6UWjaqJsKJosV7Jgcx579w9i7fxRTmQYq8pyIEWmI+H3oT6cQpkt8OQfVaCAdDGKoK4CVS+ejr68b/lBAvmyrAZg1Gcc9AR8Unx++YBAuL7tbj/zbEiMpT9+h57DDMVweuBs6ZsbG8cB9j+DtZ74P47M6Lv3OdcjWLKRDUZiNMoxWHYl0HLEQ1VWMMOFoOYlUzIu/e/fxOGZeN/a9vA7zu9NQ3BYMVwvtg0PwtnVCJ1czQPf3IKB5pSBaZL27hHw094ll8XTEBXIB5orpwfdAFqHs/MkO4jWyiIobKM0U8dADL8IT6cAJJ63AZVdcg40vH0B/Vxp7x6YRTyTRapawYrADAdWSFQw7wBp5otOz6O5uFwI9r4djTM0leUsEDF7Vi9379ssee2DeoHSpDYmjbsgunJ8R7syZ8ElzD8aV0FqQmVH0/mQcCEEqIuAEMNVQFHtHRoVmlo7GYNMnFS1JTy0VcxK3wfeHO9FMsSSf1/b2DumCaVRCkIirJfoIeH1kJWjwxdNo752HmVwJL61fjwWDPQjRdyGWQK5SwfpNm8fffc673mnbrda69RsP27Br7+2HiudfaZH8v72sO7/xj93G1J6Nxyf8bXue3oB1+2t4bqSIuo+mvUDI74KqBlGrA/UWO0Nnh9WUIDULA/PnYefOXfD7fLJ3JFhETl40EkOhWJQPO6MfkqmURA5zhCeIJMYY7HhIk3G70DCbaDZNhFQFS7s7YZcr8KuajKj7ZyYxlalg1cJunLpqGXoSfqg+F17cuxvr9uQwkm/Kvi1bb6Jh6qjp7HSI2jvdFQlTvHc9KuMpWvC0AL8CJIJ+dAd8CJlVHHf0Ihx7zAJMju/F2We9QxDzWE8vXCr9S024VAvQQgAjLqymuLOzSLXMhphgCAZjGk6WkWjkNaxfuxa6XsXSw5ahqvtxzc0PYs3D69EViwrxneXN7/fCH/HBG4wJJerA/hGceeIyXHDuyZjY8QL8dhVt0ThKhRK65w8g0d8NJeCHToeqeNwxn2YhJ8hEKpJY8/HVi+OHc1BJzRS4yDmgDv4vR/g5ypIlL8cFxaadmwG7ruP5P2zHcxv24tP/dD5u/Olv8KvbfoeezhTGMkX4aRoME91hN7pTYdQaTVFk1W3ShZpSo4MMpmP4HcWfliFGxZFgFLVKA9liEeVyDZF4FPP6uiVEjiAPJxOCi+QfBUNBsqfk8+RgXOQkuYREz8eiHR15pDXbhfHZaeGEtsdjIs2l+38wGhWiO1cAPmrwNQ8qTR0zs1nZo9JLlO9BqcbVgAWjQc28Ku5L8IXRt2CZHAYvPLcWRq2Eo49Yjnqzhv6BBdjw0qZmU9cvOursY3/7yos7PvnMhq1XHiqe/38rnld+ZtAe2bWhPTOV0F8dxZOjTWzM1pAY6EQhN41kMoBKFWgYHjTtmuNvaQOVJn01faLQIHePxVM8iUQrDrENc0Z1ivhshMJB5LJE4wkkODZuRFhJsteZgFg3MC8SxuLuDpi1qpDjA9Ewdu09gOmmgROXD+L0Y5diulDGy/tn8NSWXRivGODWk4+veBgl7GTpsCiT6cOiyZ6n5YjiZXz0zskb+a/TLCQOF5Z1pFHMT+Dvzn8rGrUs3vPes8WrNNXZTSIpLJVV3hLXdykwdLmfixSWuszETTo9sYNjFlFTx+YXX0I2n8Epp5+MRrmKbWNVfPayG1Es6YgySVPR4fNpCAej8Pm90L1+7DowgeNWDuFTf3MW7Ikd8OpZJOJ+FGs6hhYfDncqBgTckqLpipBXa0ALBOes2xgWx67RliLqRJCwBjFjyTEXPhgX4shYHfcigb0ZskabPUJ1FiW3TbgbJsYOVPGdq/4D3/n2F7H2+R249LIfIt4WQ6NFloWNiMcFv1nBUHdSihXjK3QaxRg28sUCUum4aOa5B2fOETvPWCSGbDYv+046LTESeOmCQTFxpnM8D1a60jPcj52nfTDOWRxCuC7i+8Zrzc7SAzUYwmypgnJTl9VSgkF7BCwpPw0ERcHEF0qzGs3P1FdTOmN+htNxIvoKCqWKrJCKuVln76moMBQfeuYfBm84gVe3b8Wuba9gfm8nBud1Q9MYo+yzN728+ceX/eyGL1x+6b9+7QuXXnzVBz7w8f9SbXRobP8rLap3fvvz890Htm3Ati3ResHAcxNV7C42cOo7TsWzTz+N3u4kprNlNMTyTBdJIj/4pWpNomZrTV3Qbhph0CxZzH9bZBDZ0FpeNN0monE/dPo80qAdXhiaG6ZPEbf4mmHAb1g4PBFHT1BBm2ZL8mPD7cWL+6bg1YI46siVKLdqWPfqqxgrVDBbt1CT4kgZoE9u0JZNbyfHVV2jQ5C4yktmm+wUpcCKQw+RfEZrOAFjzPVMagpSQQ1htYX3nfMWUfS8+4PvgTfih625BMRhYeYN64SLzSHYAoRYYrfHtlE8SXUDG9aug8d2YdERhwmNq5TX8Yt71+P6m+8X16iIy4W4QnDEA4vzsjeCkelpHHPs4Thz9TKEGhksTflRnjkgQWvtQ4uAQAyIBdH0KwjGY3LNSdanukZc7h08Zc5ijhO65phq0CdAbE+dpCbHlXXOIF/+jisTp0OnsaqrRQcstnuMRnbjiq99Dxf+/d+iUbPx6c9fAcsbkWiVqdkqEuEo7GoWfe0hcZfiPpzhbTXTwPRsAZ2dHXPGMKzPuuwXKQag6TFUL/YMj8toPdCdlpFYDqe59UeZSiMvOZbqXOfJ98ByRAbMqpLOH4im2jA8OQO3J4DpmVkprKl41MkxIkVM3L4aQonyBhz7OpL8VVUThJ3/BtdPBI7y+RlEowRHW2KC7E93oWfBYkxNzWDtU0/B2zKwatUSSYPtbOvBM8+t3fh3n7/orLUbNp8WTqSmrrnm35/8r8rEoeL5V1o8f3n5pxcG923fUH7pxXDB9OKlbBVV1YfT3no6Hr7/AXR0JDCTy0l+EfdaHEuZV1SoVBFPppApFAR0kPCyFscrByDgzk1pamiFNKieFqxSWf5Ms32o0ABYMxFh81NvYmk6hvkq0BloIRn1wfYH8dTWMRS1MOLpPuw9cAD7ijlkbMA4GBEsmekOsi/VQKqHs9J7zbWdI7SMrY6RCNF2cgdJmlbptcm9GvOWGk300rgDTbz9tOOxd98mfPMHX0cgxV0iOzly0Dl2OsWX/8hrCaAsUJJF5JiDEAwb3XcAhy1cJL6nlSaNjlv4yKe+jVKxJrHBmt5A3KXDH/DBDkSxbyqPWNSPiy54F45Y0I6wVcbU7u1oT8YRikdh+4KwwiG4glG0/AFU63Xk8kX4fQF0tXdJxy9ngWR9sDw6xiq8ILSLo2M6uzr6bvLNImWSngHyPTJJ1GUMZseuMEiJVktkVVg21tx9H2wDOObIY/C1792AHWNl9LVFsG80h0SiG1Yli2QUUP1+4fEyqoPy3anZIgIBRmTQcd4UINHSG8LpDQRDqOqmAE+KW5M446H+HnkPJRxPVVAsFOSg8mg+UaWRIM/9p5OQacm6mTvQVHsXRibZwUYwOjYhnWQqkRCHrEatingiLp0sO1wCm+y+xycmxKtTUk2DQdSrzKqyUWtW4GFRpvMLjZPDMSw84mjUdAPPPvokarkMUkk/Vi5bilQ8jX0HRhpVw/jMRy++ZM211/7gnJtvvu3XCxYs4IP9H78OFc+/0uL503/71BL/ns0v5jesC2V0DS/lGug5bDkWLJiPxx95RMjOuWIJLTfRcLoXUcsOFCo1pNrbMT41I5HC5DRy1BJJJbXE3GWy7YtHUW004DctaK0WGmSuhKIoN8vosEwc3RNF2mVgUSqMOO3RujqwIVvFAy/vgu6OYLhURZXRFcy2kWhex0SYHRM/8LyB+P9isuTEfUuRY4zGays9J1pdAC2Ocz4i0pLLDoQ1D7oSSeiFDA5f0IeAx0b/UAynvO0tWHLEImhcjvKmljHdWRY6SZxzX5KTZMrITo7inl270NtLQrWFkC+Nph7Ajbffg2t++RCSgTBiAKLsOgMuGGpQzEeqehH/9oVP4Ij5XahN7oW7UUXY44fL44c7HMHOiQlE2hnRq+KB+5/F1OwslixbikQiJoTyUimHcNiPgaFezF88H9FEGJFoAD7SqLg0ZEeu8OBzdtIum/EjTpdJF3Xya50VLrtnLju4flFgNkyMDk/h7lvW4Ly/+SDuWPMk7n58HXrboxiZKCOW7EKzkkEswBE5IIg7iw9jhGvNFmZyFQwM9KLFWGOi+ySuM0Y4kZTPT6ZUFX9PW29iwVCPdIEsnnyfCkWHkUH2BAFF2WFLW+rshRS3E/nc3tUjxHfNH8bw6LjsMPC6rCYAACAASURBVKlOCvq9mJmaREdHx5xBMmOyw7LrnJqZlveRMuJQOAzTaInSiYyDWrUqgFZL8cAMhDG0YhUCkSheeWkT9mzZDL/XwqoVy9Hb1Y9ytWo/+ezaR35y75r3fONrl332u1defftRRx3FmNBDxfOvtF7+Hy/rp//290uwfcuLtVc2hiabCjbkdJx09jtEHbRx7Tpx+6GNGCNtxdmbDkl2C+V6Q2JfubfinkoyhUwHFOANoDfs/83ee0e5UZ/fw3ckjXpZrbZ7d93XNjZgese0UE0NhBAgBJIQAiGUhNB7CxB6j+khBEzHphnjBsa427iXddveterSSDPvuc9HMg6/7znv/7F14hhvURlp7jzlFvh9DuTcbqTTSjvOwDTK6QbiMZS7LJw4rAINNgPjh9bAbSOfM4BoRSPunzYLyzvjApZJhw1pmyku826qflSeogJLVXKKnZqQv0WmpPiNpVspdlhicBgoptP3Mw8Xbd9sgF9zYUz9UES72hD2ahi/VyMmn/0zdA204PhTJsHlY6VqiBqJSp1iZJECU1FCqcI3m0pL+mJVZRUG4zHZgkc8lWhpT+KaO57Aqk1tGBIKwZNOoMKjwXTr6BzMoeCy469/PQcHNA1Hoq0VAZsJH/XYbPcNCzt648jZvfh+xTp8On0BsnkXhjG6t7lZlEG0iGPJSMZUIpWUBVdFdRnqqytw4P4TcNjhh6CxsQoejx0OPQ8Hy0uqupgrZTLwjm7tbqnyCJ6mSRs4DkQ0qTij3TF88s7HmHTIJKze3IknX30X9ZFy9CUMZDW65BfgtLKSd85FIi9gplGAw+3F5u2dqB1SLcBMkxcHZ595A36fT6KqNd2DtvYO8QKoKA+hoiIMI5MWX4R4PCZtOsnsMj8nfNqZSsCrIjPe1aihur5eRgSa7kJff1R08zRsqa2qEPAkYEqUtbTpPomIoUBDRhOaXWzs+HixeAy+oBc9XV3w+wIyErI8AVSOHI3axmEY7OnHjE8+QcitSe78kUccJcvPTdu2b3e5PMcMP3DvU0eMGbfo6quvX7IHPHcH5ATw8m2XjSmsWbUou3ldsDmawbJB07r4ysvxw4rVWvOq1fDbNXGUyUrFZ8ksk+BJVxq704OBwZhUnryK8wSRrLUcuXmAN+wTdZC9YIPOSoYVYzYLPwxM3n8YTmhqgCvZL7psX3klBkwfXv5+A77e3IYBzYks4y6EhKic2Vm1lNg2RYWhqgRLypniv5j9rXKRFFVGTH4BOKmXNwzojMBlu1owUO50o6m6SuzW1q9diZ/97BCcf+GZWL1pBY487lCZOWq0cOP5T+NhtXmR9lFuhYIkNmZSKVlgMBWTVbJeVgkrB6xd14HfXfsQvHY33DYH/PYCgq48upJpDGsYgj//+ReoHeJBPpmEV9NlXsvZ3KIlS2QW+sWcRciZ5Zjx9UJ4QhE5njz+NE/mhpuPzZac1B5W5HY7qVI0+LUQ8LlQRbVPIIC9J4zGsZMOxsR9RiMYsCOb7ofu4AKMKzW288psmhU5K2kuanTNgXhfFAtmzUNdeRUyBS/uffxt1IW9MF0BrNq8DZGKIK8cEtdr6SpqhIIDjiz6Ukxb1URKK+04S/0CRwxq6Wh3+WROKTNM3YGh9bVCiud7TJ9X8jCdTpfyb5WZLscw5BGrSyiZnzSSJieXCyxGsXR1dEHXbBjC+0omxROU7wtNa4KhkLTqff19IsigXSKTSH0ejyiJQpEQ2traxK2eg6e82wt/XR1GjxsvUt3PPvgQmWgPIkE/9t9vf1HKtXR2JNdvab7g8j9dvX311g148smXftgDnrsJeD533WUj0LxyKXZsKVvVE8OqFPJ/uevO+Ocffxpu27gZfo2O3jnkOAPTaPQBkQJqOsFNU/nZks/Dc6AgBrTUm9PaklfuVDwBL8nweUv4oW7DwOl71+D0fRvhTMXgp9Wl24fWjAufN/fiwyUb0Zm3kLE5kbNy0CVx0kKB2KxwS92UUEZadCWWUasQFlbCapQeXskQuTzi0/I4nHCR6qLbEfR6BfjchQzygylc8ItT8cm0mTjnvCNwwMH7wOm1Y0TTUDidXNNTU6U21HwO4hPKJ0KvSbql5/MyS+XJThMJL6Mu7C5k8ja88sanmPLKp6h1B2WJ4/ZoyKV6MWR4Le655UpE/BoyRkyiKQiEnFG2t3Vh1Q8bsPyHHRi/98F47ImX4fJVojeTQsqWFzMWjlJyVASRvUN7KdGqq8x4ShdZRdLmlCwAyjz5/N0aMKQ2hPPPOxVnnn4MKis8cOkGbPm0LMP43HlU+V4ps1RT0kKXzf8ODjIK3JV46MkPEdA1VDcOxeyFi+Er88t4hoscihv4hngtG2KZHGx+P7q6+xApL5NjJhchsRvk1MCOXMFEhmYvjEs28qivr4GHnGC5+BpIxuMCnmJ4LeGnXCiVLlzqIuGnaxSt/zIZUXS1bG8VR//aqiqZf/YP9CMQDCAaHUSkolI6JM6lRe5JC0O3G0F/QPKP/OUhdLZ3IOAPSZeRs+twVVRir4n7i2vTgtnfYNOaZZJoGvD5cOwxx7CLKmzY2vzKFWed/6eFPS21jz77Mt1x9rTtuwN+3n/OSbWuWPuqcHowsnB7O5bHEX/wycejb7/+ZkP35q3wagWkklmpJGhUzPRK8uLsHo8kNqYyacniEW9NJiaqckyZMxQ0MnwkW5z56k7DwAF1QVx0+DhEcr0oozGvA+jX/Ji2phsvL96M9qysOcSF3KBJvSwxxK9C5p3ShjMXicQaApjMV2kZx+qSSMtClYsFCYWE221HJByQbS/VK3a2pJoFj8uN+tpauB15AfDa2ioMHdGAvoFu7D1xAurqq2VOyHRHWaaUckVkLEHQLCiAkapIxf3yxkpGsucdDiQKflz8hzuwtXkAFSLh0WFaGRx+QCOu+tOv4HJY8DidCBAA3EAyNQiP14NZn89F09B98OarH6OnN4ktrT0YSKfgCIfQERvEQCKFDAtyRiKzRebRKObVC6fSUtxWiS4R0GdCkxwdcU+i0ru6ugzHTToQv/z5ydh3dBk0M6cMrOmyz/fUqXKl+L72bN+BNctXYPjIffHEc+9isDeK0WOa0NzegdbeAegOvtd52Fwq9tlpFMR5K6870N07iMrKCgV83PaT6E4HUacL/dFBOF1eMTFm9cwwuerKiMzO6dPa398vpHo6G3HZR1MZ8ob5SmRsQmaF2yXKLkZ+BINl2LB2o/yOx6kjHA6hp6cbkUgEvYw4YeXp8WAwFpMLlYg0dB0Br1fs51xFjqnf45NxQYrveyCIAw49Eh5vAM3rN+Hrz6fB73bC79Jx+KGHIBwpw4LFC7fc+dCDh3+/ao3jttvub9sDnrsDcgL4496N4ZqAc8Uwr6Nx9trNWJu19T/zykuFFx5/pnJgWyv0fFpVnsz84TLB5kAskxWlTSyZQZ6zrFKkb4HAROkwzS2ccOYNsTjL0vYTBYx0aLjkiNEYG9ZR6XXA0gvodbixLGrh/ncXYXWG+OKFjcFdZgamnQseErdVqemCTcK6aBDMDHE7c+TtlP3Rd9Qhi4ayoI5wmQeWmYGRM6TiNE0b9tt3NLwel7TuZYGAGPpyQTFu3GghspdXRjB2r3FIZ5PCTWU0LbmHDlZjanW9k3Su5m7Fr9EIOM+LijKAllRPft9uYUNrFmdccCscWghVbgfMQhzDqoO464aLEAr74Koqg7+iAprB0hiIJ2Pw6i7M/Xw2KlxhNK9pwbTps1BwupDQbOhO5bG1Z0AkoYlCXuSJeVr20TBDamJ1Y2Un4MlWvrhB4wVACnKJ31DLM15wvLqJM0/YD5dedB4aqdV3kD9piiOUKc7tOsxEBnO/mo2mpol47d+fYMXKbRg9vA7DRgzH1Olfy8iFFnHkrdJ31edQlSI7jaxhinF1GatPGm/IMoqhfU6hudkdTglZk0tuPoehjfXC2mBrTxtDHkunyyPgSYBVIxO+qYo9oel2uPwucZmvqanDujUb4JAMUgt1tRWIRqNyQaOOneMQj8cj1KQSeBJAgz6PSDkthy4LLBcVRi4X0paJvNuFvQ86BJGKOqRjKXzwnzdF515XUY7amkoccvABWP7D8uwpZ55+Xiyvrbr5rr9v2wOeuwl4/u2IIwJ6rmPO2Krg/l8uX4ONeXv85Tffsj/xwEPeni3b4TaziGezQlVSDjwaYpkMdJ8P/bGEqgQ5keQHmUmYYlKsqjU38jCgI8WKNJfDJaMqMHnvOlQE7HD6vMi6dGwqBHDHv7/G0v4UknaPLBtCNht0Li6ElwhJnqwO+DGyvhwjG+rQ2FiHykiZ5AJ5PTq8XodEFuvOYv6Ng2DCKkjNxuw25fZEXbQQwottvxSulPv5vHJhYIvI71KyR9DkicVxgCKasyMtVqDF1l0tqdhOKts5AigvJtS9W5oDr783B/f/4wP4XeXwWTmU6VHc9tdfoqEmgsrRTXBWlSFlGnDbmKtkQzaZhW5qaF2/EVtWrYUbbrw7dTpClTUwdS9mfLcKCFQglk4hQYMUCTizy2Zf5pXCPmDdy/dCF3qP9PUaZ8VKTVSigsooWaNvNK1ALDTW+HH4wRNw5qnHYvzYRrj0glSjdr6vuTx2bN6GfN6BbxauxpvvL8Dew4I48uBDMHX6N4gyhYgzTcm0t0tiKY8Mnf9tugstrT2oqCqXaBKZQheYaqnmnrzOMJ0glUoLeFZEylBRXgbDMESRxqhij1sJAeTYMjmAvYXskDQ2I/CGfIinEuK52bxxO8ws8+xzqK2pECEBDwNjYGTG6fcJdUk6Bc6IbXYEfB45hkmDYYVOMfFmEJ8BE3mXjhHj90ZldaNQmGZ+Nh29XTSlzmJIdTkmHXkYEsm41R+LvTV6wr4v3ffMS/+Ps/weqtL/KJje9ZvfuOPLv3p3wpDKyTNWrUNzwZ586/0PvY/d86DWvHIlylwORJNx5DWH6NApB4xlM/CEQujq7Zdhvph8aDbYWIWynWZ6pZMSTA0D6axw+ios4J6jmrBvpR3V9eVI6G50Wz48/OlifLqhAymlJpS5nE8Dqj06Rg4JYfzeY7DXmCZMHNOEijCrO7bNnH2RrsKlNClDoiOS+abwPrm/tbFGtUkujzL5JV2H4G9JZLAMBEkuZ4CdrouTj8frVwQogiU3tARBZpqT1kQNe9HgQhWhatuu4FnF47LkkyA63YWM6cW1Nz+KmbPWoszpgSeXxm9On4gzTt4f/vpa+GvrUPD7Ybl0aKy0LRtyyZR4AsTb27Fj02YkeqMwEjm0t/Rg/jdLUN04AfOWbUDcLCBmFkQKKe5WZkH+CGiy8uVzorex8BIUYElYnp2keXoGcw6soZBXWVOyaDJN1IRdsOXyuPqKc/Dz049HgM54ZgZaLgMjnULzplZs70ji9ken4rDR5Zg4sgnrW/swb/02cXc3cylZDuVMQ9z/5bg43OiLDsoMkWYdnK2SvSAR0ID4ffqD5ejp7pGvEXhZfXLmyVky55N8X8iQIMARnFlNm6RacTSAAkLlIfQP9gstqbc7KtHLTBQoD/uk6szksvK+cGtP8GR0MU1IeLGjBaLf4xZ7vlg6C58/gHQsgepIBAYjV+x2VDUOReOIJhF4bFyzBsuXLmKsKXxuO/bZayzqh9Ri9rxv0xMOOODJV6d9dctP7en2gOf/KHguefFFfcrjt/1z4oj638xevQ5bC46Bjz+fEXj0/gcdS2fPQ03YKzGtDPAiR5AKjTilc6EytHf3ytWc8yx+z86tr6XBpztEvdGdzaI/nYTTAhoLwONnHILhQRN6hQeDniA+WrIdU2atQY/JkC7A57AwpMKNg/duwvGH7o9RQytQVqaWPKwECzYCpsozksUBe/KdyZolcw7Ow0pkJQKHkvSpzZKSciueKL9EwOPzJ8GUBsRF8JMeUs3mxNVe/i6SSJXmcWfGjiLMq15Z6lAubGxO9KacuOiyO9HR0gdvPo2hXg/uuvoM1A0tR2T/CTB9LtgdPomVYEFsY7VWyMJIJQXYk4MJtGxuwfDqeiz/diG0nIH581cjZfrQHYthc1u3pHlmLQ3xXAFJi0FpFAMwUpgVqPAUlGuSFGm8lMiVRFXL5HSyk+CFRXcJgJNZEdCBgMOGYw4bh6t+dwHqqz1wWEmYuSQGB5Lo6DHxp9uewrjqMIaXBTFkxHg89d4MlFVGkE1GxRmK5iXCimCTrjlgd7rR1dOPYMgnx5QVPC+svDCRMVAWqRFXI1mpmwXU1VQi4FfyU8ZYk+BOIC0tC1WooOJ9ctkUqY6gf3AA5eFy5DIFdHf0iUMX5910VOIij+9tLm8IXUlFRbP6VUtFbtv5/g6mM2LUHesfkDRPUuAY+sfRythx+4pdX7S3B199+Tnq66r7O1u2eoYOqfEcsN9ELF22Au5gaOb0xT+coWkaNaE7b3vA838UPKdOnWp/+6bLbztkzMg7F6xeo7WZetcX3ywMPffoY+6P/v0GhteWIdaXgF2a8Dwy+YIkR7p9fnQWK0+eDNSi082GOFUfjki9sz42IK1bsFDAoWENtx9/CMI8OytqsXbQwF2vfIjBvAan244RwwJoGl2LU352FJoa66AVMkJmtzsUGEo16aTZh5IgEtRKZxNPJvWHa5GSm5Ds5hXvs+RnudOeTS1TCuJMSoce9TvC2xT8o4pFVZbSuhf/XdKHK76rcrvn96StL1KFZEltc2JLZxIXXnoPErE8vLkUJjdV44JLf4Yh+49CsGEIbJpHeIZsRe28KEguBjmYpqiVpMrlfTG/Pm9i7apVsKcBt+nGZ599hmGNo7Bh0zZ8t3gz0qaJuGWiN1tAQowyLORsNIv+0ZGOdy+VuJh/FC8+rD41E2mBXZsIGxymBa9dgxsFjKgN475br8CE0dVgdmg2zvTLAu59aRq2b9qEY/YajqP2OxjPvPU5ehhJ79RgN7Py+aArPuefzK9yu33oG4hKBUl1EGfDlmlIt0JhgUk7Qi68zLwAHe3ohg1tEGlpNDogdnQ73wfVoMjni4eJW/NwZRgxGsl4vOL8vnbNerhduowB6mprRWnETCTKNOn0RZs7zkhtNuZRUd6qCPME1VCI2vs+VNfUqEUU/RD8fowcMxahQJlUpdOnf4IRo0a+uKN5a53bYZ1+1OGHIpGIYe2mTds+nTv3iMrGse17wPN/FDB3fVmM4Th1RMXFY+sqX9u4o1VrzaF79qLl3g/+8x//Uw/eLaYPRjQHy7AhC0OMFcjxdPsDUk2w0uJpzw02KyafW0fYGxL5YAej4jQHQjkDp48I4ppj9kYo5EVPwYV/fjIbUacNBx50AMaOHinE7vKIB06dCyhusvm3Q+R7lINSI04nI4mnKPqDKjPfIku9GFQstaZIjFTlo6am6mektRaNpWxOlJ5bqlRl9FH6U6oUdoInKx05XdXfXFzslGdS7smWkOMAlpDQxF1owcptuPK6x6CZHgSMKO745c9wxBmHw99UDY2a7QJ7YmYLKa6l3J+qXRWQ80JEYBagK7kfaTDTOeTjGbRu2YF0PIvtm1uxobkF2zr60BVPIWna0dY7gK4kubmK3sV7Zp1Z3L0LK0L5rqrCnRc4qU758zx0clwteOwWqnxunHvCAfjtL05FuRvI5fL4bGEz/vH0mzh6XDV+ecxRWLWlB2/MWAAHoz8YCOdyCT9XVZdkQDDywkA2X4DH55X5K7m29DckmPbGUigrDwmdiLQ30paGDBkiSqG+3m5k0qQh2dT4RLgURR1u0eCYRHi+BzxW1dXVWL92nUg5DSOHykhYKEsiZMhmZWHECpThfWSO8PPF4+5yOZFMJlEeqUR7VyeG1NdLfhVNvDXdIdaLlVVVYOLcrFmzkUgnnhs7qmnhymWLXjri4IP1snAI8xctiL7w+hsnHHrc5KV7wHM3AE++xF8fvt9hjkx8bld/n745mu2Zu2iZtnzxwoo//+4SjB9RC3PQQD7DCiUnmToGK0+GefVFZQZFqo6cDPmcELKZLdTWH0XGpcMqaIgYWfx6/wZccPBQVIT9mLVoGUIjxmLkfhPlhA6FgrBsBpxeHXkzA7uTE0ya1+qyASUnkG01CeSltlMtQkowJyv+orCdqGkqlyCS5Hf5HVaKlPSpX1P1i8g9d4mokCVQaRG0S+VZ7PfFFq0EnmKrV6o8uTajcFtMSFyY9vUa3HTnC3BrDoytsOGuK87HXpMmwBZmGhH7dK+4HQnPiiVUUXZYqpL5OrntFi4+nzcXJhQjMCguk4eNMbz8o3uR6hpAe3s3oOlYt2krvv1+EToG4mjrjaKtK4N4XuXM50n1kqBkcjpVdStAbXPJBpySIqnISTAQc+o8/BpQ47IwaZ/RuOv630MzYtjSmcDtD78Bdy6OK8+chLq6Btz4zNtI635Y+RQKrPbtrOaUgzy34lzgdfUNIlweFJNkbvtp0MK3gh6b5RUR2YyLfh2An9XeyJHo6mgTeaVcmISvykWTomOJBN/S4HK7hQjPsLjhw4dj86bNIrNk2+/3ehAJlyObTQt4ktdJylPWYE69Ak8CuJcUpsFBVFRWo7WjXQINXR6vmK/QlYv+pXUN9XBpOr799lts37HjvYceeui+v1735+njmkbW7zdxH8yaOy933U03/OLCK67/eA947ibgOeWWW6rfeOmptcGyUPmqtv743AXf5/p7uyPnTz4J44fVAPGcgGfSyiLNzCDThCcQQk/fgGiFOaeiSxFzXoI+H3I5A7F0BgWPTzamjZaJq4+dgMmHNsBM9cHm8UGP1MDhccPh9yr6iY9KEhOargnVSWaMNofEDYulnF0XbqdMM6UHLQKjQpedzCG2pmztLVavpZ+XwrPUzqtqS4FnESdlLLDLrViFlr5SAjSpPOXEVS176aZygYraa37dEcA/35qLp59/Fw4jjV+dvD9+d8GJqBxdB8tDoKL80oWCZihHIy6vSlQitu4i3+Z8V8itsiCTUSsTSZnhQyAhPYotfo5SRTX7pSqIrzRrMOc9j77+QXR3x9DW3osfVm3Fqg3bsXlHJ3qjKeSYLcQ/3HhbHHeQp0vtu3qcHPm1dh0OKw8PCih323H6URNw1QWnIZ3I4OEXPsbW5h248Lhx+PmJk/DQy9Mxe107fGUBpHIUTlDtpAxG+Nx4Xz0DUeGmenwuyY1XPF0acuRg110S2dLd2Q0n3fgtYMKE8YjH4+jopAuSckjSROWlKn3pAginlAe73RIT3NjYiI6ODkWEN8gAsKO2ulLGAdl0SjxCWaGygxKHLTpiWcybYlwMI5Er0d7Zidp6GmL75DPoYCSIP4D6hnr4XT4sXboMS1csn/vwPff84tkpU+7MpgavPO7YSVi8dKl16KSjbnvk+dce2AOeuwl4WnfdZTvujX/Odjr1o9Zt6zQ+/uLLXE1tlf/kIw/GkKAb3ryGfLqAqPkjeLr9IfQSPJ1OmUkxa5utZsBD/mcCho1yTBfSmSTG2oA7zj0W++0TQsCehc3lhuXywO7QAa8TBd0OO5UlBCWHrsDARuoPWfLFNk1UTMUWnVtzoQNxm16SSSo8JMASjKV6EvMONQ+VtrRo5qFQc5c3V2Jtf6QhlWafClx//EFuwgmeJWs3BZo/zuB2zmHtQdz/1Id4Z+oMBB0G7vzTWTj+hP1hCwdEkqjl1MXAsOdEBWBn2F1xs6PukzNDXTmiyzKtGN5G2pDTDTObEbAj5UdSRjlbpGbfMgU0aQ9Iiayd23jGVxhsxb0wCk40t/bg81mL8OEXc7CpPS4XqmQ2q6KJTVJ3GBrHqp2vMwu3ZD/RxciGOp+Gv15wEvZrGoG5327Gfz7+CkdNqMT1vz4Ty1e34++vTEMmFFJRKhYdUbnVZ8vM1lcXw5Aoted+j4wkhBNM2xLDEi8FGp309PVKJUgRAltwBgiuW7dOwFOy3KVKl3dTyTX5+yajrMuk7a6uqhGgbGltVRQuVs7VNeLrmU6lZGHEqpWtOz8nBE8+T8pDORMNBMvQ1dODqtpaBMJh+VmmdTp0Jxrq6xFw+7Fu3Xp8s+C7NWefcfpJDqdz2KfTPvr6+OOPcW3fsR2B8si/3p8xh4FwpSe6i9PCbgIou9vLvPLMU87ftHbdi81t7YHnX329cNSkI/XJxx4BdyqBsN2BXDqH/nweyVxBZHW6xy/phRy4q227ImCTsJ5MZ2BjbK5BV/kM9nYA//jd2agf40HAYUjlV3DocGo6Cm4dYNIiY3IJEnZdDCBsbMPZFrPKUmMzVZFKimyRIygFH1tn5ZzO9lB5dnKWqGaY8n0CbRExBUhlLFq0lVPnoVrU7AKUagapbiVgLX27VHQS2OTXi/QgKbJYATpCuOneNzBt2mw01YXwj9t+hVF7N8Dy0RLNDTtlVQ4H8jpPYAN2ok3RW7P4iDs5mdK3S3utZq4cc3Cxolzi88U4Ez5HRUwSoxSZBnCZxcouryzpJA6DYOOCYbkwECtg5apNmL9wFeYtXIbNLQPIMJ/K0oUGxCNGIpAssdjKazb4tQKOHl2G6355BlIJHY8+9wbqh4RwySkHY3jdMDz5r08wf1ufKIv43ChgEGWTvJca7C4n2rv74PbqSpXG6lO6Bhsy2QzcLrcAHuODS8d8/ITxWL1mtYgudKcuy66SuoiHnwBKTTtVREzDrIxUynJp48ZNcjEhJSscCsksNZVQpiGiwBKJrWJdlBZG5JbSIZ+Rxkw+CFdWSpXKmSo/Q7XVtagIlWHDxs1YsGjhtobhY04KBZw9a9esnjNx4oR9kokEOdBfLPhh3Zmapu3Mct+zbf8fR9NrzzqrbOXaFZ+3tncdesu9d+NXF/8Kv/3FL+BismEsivhgHAMFKPAUXZwHcWZzEMjYQnKaJhJJU8xueaIkMjyRDRzktuHxP/0S4dEeuJGF7mCIHIkfTlgMLXPpsmTgfJO6bam0pB3nicelhwm7kymW5A+yIuNJwS05gUUth3buhWjhw80/W7nOfAAAIABJREFUN7rc0rIFlGjfYjDFzm3QzqZbAaCMQBXg7mzXf/KelxyVfsyxKBVBiltZWmRYjjJce8s/MWvmdzj+oGG49+aLEBwSgOn0wmZ5YOdAltQrO2NN8tDpPs+KSj2JH5/Pzscvfq1YQct2n1W6fJ/Rv8UXVXwNctCEhsWXxKNHo+jSkovHjH84BnEgkzPRnzLx5dyFeP2dL7Buaz+YAMT5KeOiKRxI5tJw2J2wmzk0eoDfHLU3jj58Eqa8NQ2GZWF0mYGLzzkN7b0J3PXih0g5meCpIZdJQefv0Y2K1ywqo7JpRAdTCJXRhprxT+wo7DLeYVvO6pKzRy6I2HaPbBopbTiBjfPKUoXOCQVbd944Vy0Lh+U+ysvKZSm0dsN6NUo2C3A7nSgLBZFJqpgNWfDxc0NamWj6NRFQ8HNLvmpfdADBcBiRyipZOIqVnYMy3wo01NZg0+ZmzJr3TWdlXe3JR5500vov3pv6cuOQugv5M5u3bft27uLlJzY0NOykK+0Bz/9x8DzvvPPsXSuWPpOIxa449dxzcPu9d+LBW25BattmDG7fgkQ8joGshQS9DxnGZSc4lto95bDOVk/aSSGVOxFLF2SOdljAgSeuvQi+4W7oFjenFGvQjNgnVmGg+QbNQ1hZspIVepBdWnjxBmXAm2Ggu60LXa0dSA8moeVMUePodh26m1nbLmheB1x+DzwBP0LhCHSfV803GVVb2v6Kt6fasgtRW07AHwFTYpCLLfyuG/gSqbvo4VQcIajTokSdkYae92kP4M83Po85M7/HlRedgCt/fxK0EBVPXmgWY3AVZ7Rgo4aFDkhqlvrjTc1UdwVyAfgS5UriPnaZO7CKUm4oxSWaBdPGiBNlZKpMjmmaUqym+fCsdI2McoBn8JvDje7eJJas3IRpX36H75ZuQk8qj4ypIcvKlWNmGxC0Cjimpgyn/ewoJLLA/HkLUe4ycNaph6OhthofTVuId5esg688hBQzgdhFyAjGjjwNSxzUuw8owjwn0ZpNqlC22rxxUUSqEIGUF4mKyohUjZ2dzIp3qwtm8ThwzENw48/RWo4qolCATvchrFm/XhabbP85HmBeEe3wZMnHUYdU4+pGMQSHC7lCHl6/H/3RKPxlITES4ayW5s3shoIBH8YOHyrhdV/OnjOgu71nbunu/m5i06i7YBZuq6muxpLlyxau+mbBcXUHHsiwA3Uh/B/Hjj0vD8C4SOiPfo/n6RETxtvffv8dvPvaa3j/uWdQ53UiMTiArlgGiSwz002JZ01KbKviQ/IE4IdTnHMIDg4nYpkCXGYeh5XreOraX8HX6IFNy4nenJtjm80HWlaIvbhuh6XbYPKDTHpSnlUglwFutG3dhnnz5sHMGqgIhYV/Q6Nebj6pIPH6XIhUlqOyphwFK4++eByt/QMyqxq3/77wUipDVRFb+eKmvQRMan9fBEEx/VCawZ38zV0qUdmAC4iU9PbqY8OvlZRGXHRZNh/+ducUzPx0Ph6+63c46WfjAR/niQEx6cjb8nDk7TBJjLcVisbNuw5hFVAqQN2lEi6d7cUteelDy7EJxxxKT6Ty2PMO1dJreRscXAix2iWfVahDHIKq2aplGdAcmuQusRqF6UIur2P52m14/vX3sHjtFnTGDbmw0SGeOXijdAsThtXijJNPwvR3P0NFxIdCvg9//eMliHVGcePTb2HA5oSd5jD0F5DRCx2plOiAhtoD0ahE/fL73Gjzxm14IOATIGWGO3X1rDbr62rQ3NysgI9z8KLpiZoPq9gQfg74T840SYxftXqtMAx4keD4wOt2SXUpFTuPT0Et4fh8GPvC950uTU7O7OkEFgyisqpSTEm8Xp84NjFCpGl4Pba3tRI8U3mb/ZftA/Fpl51/7ikzvpo5feyYMbYly5ctnf/5jGPGH3tsYg947kaweuTYsQdYueznpsdZOW/Rd1izaDH+cMZknHDwROxo3oiUYUMiYyCRM5CDDdkCJIOIpyytvgxK3mBJsFreciCaMxGAgaOrXHj0LxchWOMErIxE6BbI55PK06Wqw1L+udCGbIhFU9i8eiO2r98Cp90t3qHNnQNo7xtELJmUVENZMNksMQoJuBwI+7wYUV+HhiE1GDF2KHwhP3qivfCW+VHdWAcHjYNFZUTQKKqJirTPXd/mnUwmOUt/BC+acKilUwlwCfCqtBCWZpG4T3Ph+//xDj5970u8PuVuNI0pg81NIxOfLLlyjhxcOdW6czZL3qWYiZTmpzur0OL9l2pbWbn/SKX6cfbK46Acp4T4zyUN57DsW4tzYQF+Vp7cfMuMl/JUVqAFmYuKUqxY1fGp5HOmjF3mf78an369CItWbUdrlDxSDUFbHg0uJ047cF9omSTWbmtFediLfYeV4ewTjsSMJe147oMvACqKisdXlndFdRg3693dfXC5HHKhFZ94bvjJvbRZCNAirp9+o7oslkaNHI4dO3bIQkfAs7ikU4U2uwpLzUQdapZaV1uHFT+sQoEeskYOTi4kNfqKeoT7KTPckq0gW3YyOuR4aLIAJeWJ4BmpiIgpicfjk883x03MW6Li7ss58zIp07ywoy/xwVtvvVVxzeW/Xz5uTFP9qtWrVyxYOfvosWOPjO8Bz90IPF9++eXA7X+8cqo3HDh59eYNyA3GcOYRh+DQpmFo3bQe2TzBM4d4Ji+6apqFxNJpObW9Po9UC2yRdJtTfnYgl0NYM3BMnRcP3XgxQlXkfWZEl06wtHRfkYrEE4urA3L/8oj1RPHltJlw2AKoqRuBFSvXY97i9WhOmRgEkKTpBJRrD29MyvQxfkEDaoNeVJe54bLHccwxR+D0M07DYLwP6XQMTRPH0RVO5nFcgHBpRK31TuAqbePZn5I+JGi2S9O1M7uo1I+V8owUGCv6FGdxTrz0xgy8/do7mPrWU4hU2eBwkmbjlPC8nLMAl1Ei77PCLM4ji8qfkkNSqTpWfysdvfyhQJ32cqWecJdlkUyINdr0eWQJJTYhNEUVcUAxKZOa9uI/bUKW5J05UCCA5Q04WA3T/o3k+qwTg1k33vj35/hmZTO+XrFWok/qbDYMdbtw/uTj8e60z3HUoQehfcNiXHnpObB7h+Lm597Chp5OWdZkMjmp7gjqvOySPxlLZdE5EEdlyC/zTTXHtZBMJFFfX4uerh6pEgl6TU1N6OrqxGA8sbPtVqKzYiyLwy4GH06HLlVuY/1QLF2xApqdxPcYXA4GBdoQDPiRzWaEaiYmI2yBinNXEUSw69F1pLJZ+IJBmaMy3tjr9csclcYmQ4eUy6z/s6/nZAYSyYt7Ern3lixZop923DHTR40ceeKa1WtWbGxbeVRV1fg9leduhJ3yUsfV1V0VS0Qff/+jD/WDDjwIj91xGzpXLUbLmpUygyxYDvTGMshpDrGp64/HpcqhQoMztUI2B7fHj0SugHg+gyrLxBGNfjx408UIVrJK4ElpA0/avNMOOKm00UUzbzMMtG/cjB2btgF6GAvWd2Lemm1Y35tAjFI8FkzU1xet2KTtEsd4iH6ejSu9Kt2wEHJpKHPZcOi+43D5ReehLuxGdLANNeMaofmdMHUHjHRe/DS5vd7Zxpd2Lzsrzh/BU4W/7TJ7LD6+KlB3UQdZTsz8ejVenjIFr736ODzeopGJjfxOp6ilxCJOLNZI9i4yA4ozyeIUQKrC0tZZllE0P5YyvSAAxiqN+2xVRGpi+KFpBgqmIX6aKuYNcMhiTZ6lqqSLiilVuSsVkHxZ2ntOEQnOpsSq2HSSynWkczbMXbga7306F8uWbUAulobfZsNRE/fmRAJGPIqJ40ehuXkjLrzkV/hu/Q48/NLbcAd8sGku2DIF+CWGOo0saaouL7oHUvI58LhL23mHGLSwGvW63EKOZ0VKKzm20Du2b5cYFT5DAh/17iTHi9kz3ZxIZ7I7UVtTi40bN8Ig31Xafzt0ncso+qkyDE+BpyRxihsgzWxsYnqju91IpNIIlYcRDIUFNDkSYGVLC8S66pCMaWZ9uzDT1tn3685E+l3Lsmz77bPXoyiY13S27ljasb55klZXt2fmubuB5yVnnTVy1uyZS6+46srQ3268GT3bmnHbH38Le7wPsYEBZHOWAGMW1P1qiCZTsiRhNgwzcQrZvBDoo+ks0kXwPHJ4CA/cchnd1JCnGTHD4QiGZKvYuPNlPo0TLeu3IBrNoCtm4tUP5mBpSxz9ADKiwebnnA5CVNgz992pkjGLlCLeHxtA3SKcqMUVtTyVTmBUTQh3/eUqjBvXgM7BVgwZMxSGpXJ8LNqQ7WpP/xMgLJaf6q8ipZT/qWhJ/+8qgBBaMB1Yt7YHzzz9OJ566kHY7Vk4XTxRlSEyOaxFQ0pRGQnpvrTM2TmDpfuQAk/VZ6ssNyEk0dFfjoJ6UmIqV3RREvs9IVAWq9Tickw4sULTKi2n1H1yTi12IcVwPSXo5P0bUqHLTp/2dnlWZSGs3dSOp55+Ed3tPeja3oewS8fkY4/C6iVLcM7kE7Fh4xqksmmcf+kf8NALb+Cb1ZtQWVGJVDYJGDn4dA+S9pywMQp5O3p7kvAEXAL4HqcL6WRKWm0ufjLpNPKFnGyqaDfX1dWlLijk26rprnCFOb3kTNLl5ELJQl1dHbZt3YZs1hB7Qc6o6fJFLidHNpyRssImYZ/HhK9ftu1mQUxIEsznKoInZ64EUKeuizg35LfDGwjg+xWrshs377ikK5F+hxLns88+/dZVy5bdVchmFm3t7DtO0zS606r3bXcDkd319V5++eneudMWv19VW3vS7DlzYWXS2o1X/x41XgeWzfoaRtZAigYUObaDbvTTWJbmti6qRjT5sPoCZeiNJ5A1DVRaJo4dVY77br0cgXJKBLNqV0GTchUtLtVHrHcQHZ0JLFzXgX9/tQzre1NIW0COlREJ5cxMsmkYMXwEhg4fjkhlpUTJEkBZXTCqdqCvF607dqCnsxs2blrzWfg567KZ2Gt4Nf5y1SUYO7YeujsPf5lL5pCFHFdfSvss//dTMueuH/9ihViqeH8KnrLkKYJna2sS/3joITz62D2i17fpBK4SgCpVi2q/VWtdhDp5NM4qqWcvtbIlARS5m8VHgEW3SakmbbBrDIFzSMSvaj+LJ6xo+TmLLV5OihxJCSwpzk+FAct/lNp3OQ4mCrY8TLupYqQtEucV8FumE+0dPZj99bdYtWwVdmzagcaKMKqDYfhdGo464nC8/c7HOHzS0fBU1uC+519Df96Ay+sSmzi21vwAqDmlG4PRDAYzaXHQL+VgGRz/2O3we32Ix6PyHOh2xLkjHeEdDqey2pPjTUNoU3wQOJtkRhV18S0trciksmqJSd9SJ1t65W3AqlPUR7zg08CajA47jUwKcPvoDZpGWXk5QmVlYtosAOpmSB4XcAlU19Vh2Zr12XUbt/2+I5b8F8Hzj3+47NpPP5n2iN/j/mbtjNkna7tEEO8Bz90ETflBGD1kyB9j0dgjs2fPadlrn/Gh6e/9p2bGB/9BvmUrYr29iCeyyOYhbftAin6dBmwup2x8+cH3h8LojkZhoICIZeGE0ZW4//Yr4A/nYZhpce5hyDdVQKwCaDrS3hHDe18sxZuz16K3YENSooZzIvFjrO3kM8/Dhb88F431japdcznR1taBhYsXS4u2bduWYshXQMxzo9EEktFBtDZvQiLej6BuQ33Igdv/egUO2HsY/BEXLD0t7aFWKJaUu37Kf7JlL1WeJeD8vz4OYjwi4GlDIuHAbbfejYcevAkeN6u2ItdH49BV7O0l+Ey4pUUxioAxt740BbH/SFWSlp0wKa76rCpZZhJ8i224FKHcpCuLNYKyWopxqcYlCKMq3EpowMeVlr6obWflS0yRKOLSHEJmIMgWMnC6XTAzzKVX9CibNwAzzihhF1YsX4NNazbgh4WLccg++6Jz+w4ceehh0EwbXnn9bZzy87OwtrsbL340Ax5/QNrxXCEND00+OCLQuYShkcmgZL4zVZMdg4ToAQiHyxCn3l0WWhoaGoagraNbtelFXwFq4YUBodnEUYmbeoJnZ0c3kvFkcSRD+SU/n9RgqO08wZOdhyjUeIGgaIGyY38Q8VQKZZFySRPg49Kj1E+6kmYi2tOKkWOasHjl2mxzS/uV7f3xV3j0b7rhL5e/+vJLz4weMWLmN4unnKlpB3LKtKfy3E1wc+fLfPi2e0c/9OjDcy44/4KXH3ns7xtzRuqx8884sfLI+lr8sHCRFE2JZBqG5kDatKEnnkKBMRS6G1n6M5aVoSfaLwTqcgA/a6rBfXcQPHPImynY8wVYOVN8H/N5O9q605jy7mx8Mn8r+uGEIfzONGqqgjjn52fh9J+fh3D1UJGAMhTsyy++xCcfT8PSpUuLxPZil2pT1RrrOKYpcRwQDgSl+jBySXjMAsZUBfHs32/EkCF+BIZ4xUhZSOY7lzLqMPwXx7JU+omxyH+369I87lwkKfs7anMMw425c2Zj1IgGDBs2RLlBseoqfl+MOHaakxTb8yKXk3JXyU4vjgWEgCSmGIwLJkjyvMxL0B617bGBQfS3dcFIpGHl8kjSXSmbEeWNkStVow6xiXP63fAEPKhqrEXD6OGwkwNL533F21Gc0BIlisDOTHqHDabQsywlDdW9KFAcZelI9EexefVabF2zHgftsw8WzPkWJx5zPJavXI33Pv8Gp138cyze2ILP5ywSrXiBz6uQh+72ihEeM0EKcKK3NyqAySqPHgnsYPjf4pHNUU3OQCDoEz7qQHRAeKOKs0lPARqQlIyOk2hoGCoLp/hgTCp8ylfdLqcsoETiSYURI0EYWify1oKi2sGSQLlS5RksCynw9PuFO6oVctjWvA77HXAg5i9alunqj169tav/JX5eHnrwvgsf/vuDr5x5xplvv/zGvy/dI8/c3VCz+Hoty7KfeeqZ1yYHowfN/PTjK5K69fTCOV9dNO2pJ9C5pRkFmixkMsgYQBp29CazSDGKwqEiXkNBPwbicZlThk0Lx4+uwn13X4VAeRb5fAJ2ygSTOVn89A1aeG/GMjw/bRG68nSN1KHblJfkM089irKqCpguN3R/CPlsDpdf9nusWrlKFiQEGYfGTStNmskfdUiVwspETB9oj6kmY6IQ4WIjVMhhXF0ALzx/H4IVTvhCTg7+iiCstthillz06xR1UnELzgVDqZXeGT0sMFesDIuVJyk/XFsRAOia7qKrPjMqZDlMhyQltPxxRFD4r42/IvHzmZNuxMWQGisUWI1y8pbKwsnoio4+tG3eCnuehaID21rasGbNevQPxtWIQMBQaOTiU1k3pAajx4xEXWMNtrdvxYbN6zHp+EmoHj2UFAlY1NMLmJjCmFDseTIPDORJ3eUs1cwVK1yOCVQBnEskgXQWfS2t2LGuGfG+Aey79374bukPmLN0A8659FJMmfoB1m5pRdhfIZHSJmeqTrsYkMDhkvnkQH9UeJoivyzkYWQzKAuFkGUePd9vy0Ckqg6dXZ1w0taP73eBZHcaj9il9Y8lUzLz7O/rR3wgBk3sAwuw06iEs3nOuYtCCZmXU5jBz5GIBUwEw+VIZzMizQwEQzDNvDwHFgS5TAJrViy2Tjjp5OSXs79BLJn9a3NH94t8Kx97+MGT77nn7qm33XHbA3/9221/3xU69rTtuxmQvvTSS+XPPPrUL9/95P1Pho2qH1ZIxN65/beX1Q4J+rV5X34BM5OmHSPiBjCQNhDLc2hPXTTtvVyIp9OyHS+3gOObqnDfvVchEMmikEvAlmUujoauaBzrtqXwyCvTsawriTgrTs2OfcYMx7133IYhDcMBjws2jxtbt2/FtX+6Bju2bJVqwKW7EPIHEaZ5bW8vErFBWQxwycIMcyp32NZShlfa0jOYIwgTYbuJKy47AxdfdAb8VP7QoEOqO6Xjlsnirjr3Ij9SadiLWveil6haW6ivlQBVqQJ5sqo2XtRJQhXi/FHZ2e8Ez6IRyI/b/uJjk/tZvE+e3FwqkVbAfJ1sfwr923sQ7xxE25Y2NG/ZgdbuPgwYeSTgQNJg0qSK6uXj0KiawwKX3YTfZcewuirsM24Uxo4ajq7OVhhmCuHGagzbayS8NRFReFGEQPUW23nCk8xgubESZgIvTHRxIiWKOsk8kEnDjKeQiybw/axv0FBVB4fux9fzV2NdVxQN+47D6x/MhDMQgt/th2GkpcSl8z0dnuxUpMXiQlD3BwJiJ8cUTa/HDYOuS0V6UVkkgniS7bjasEswnNgB2qWyJUezBJ6x/sHibJkzzaKGvfQfxYuemNDwvrh5t9vh9vpk9hmpqhJlES+NBM9weRjR/h6sXr44fvKppy6ZMXf+fpmCdvOGbS0v8D3+xz8ePOj+u+/9+J133vnNiaeePmMPeO5mgPnTlztqWP2kc887q+bBh49+D9kTj/33c8+917ZhTWjrymVo27xRXMIH03lEc0Asm98JDLpuE8uvjAVEABw3thIPPPBn+P2kNRmwkiastIbt7QN4fuo3+HDhFmTsQFqzIRgK4JUpUxCurIE7VA1feTm6ezvwpz/+FisXL5UKrL6+Addecx1OnzxZqoOZX3yBK6/4IzLpJHTNJrQTVi6MtpCAMTG8oM8mE35N1PlcqHLb8O6/nkG4grnxjLrlLrVIVP+p3Vyxbf8vG7pdKUu76uHF6Ue12QKeModUOUGcLZZ4o5IIKjNLfvvH5MuSLJNtPauqEgDL79FQuL0HbTu6sWjBKqzfsANdvQls7RlEa9pCjMszOgZpkIquJDzlMeOU06sBfpuGoKZhSMCBcY31OOKAiTj8gLHIFOKYv+w7HHz84Ri+V5Oox/z+MpicTRcMOHRW97wMUb5K3CNPlrBlwcgk4aCDEUE+nkK8qx89W9vAfbNl8+DrZeuxOZbHoMOOOSvXIeQJIuj1IzE4CI/HpShrNodsv9s7u8UlidS3XI68YQ3loRCi/X1yMdA9VJR5xfuTLTh1ANJdSLibH6l0GjV1tejr7UOiP6bGKGZezTslVYAXeaVqk+UaPRKK77cn4EMur6TFlTXVsqAieNJ0JBIpR/Om9VbHji2rT5x82n8+mv7FTZruvnndlpbneN488sgj+zzy8AOvbdi49pxwuPa/EjT3VJ67IZA++OBN4X+9+p8Lf/+rS9+89s47Yx2b17xw85V/+M2Ymgp9wYwvZHmRNIDBrIXBjCHgJDMqmoTbqD6yUAYLx4+twkOPXIeQP45cPgUtpSEzUMDS1c24++WZaB40xCM0UObHfX9/AMPH7IVw9RB4yyKCL7fedCOm/udfcGnAuDFj8M8pU7DXvnvDQXs2y0J8cBDnn/dzzJ/3DaeCUjk4RbWijI/VBpz8ULoy5YUHWufUcOw+TXjksRtgD2aLLvCq+typIS+B4q7gKWvx/z4ddpLZdwJqkdQufykyvBg7izxU6ctl8VOyoSvp7UufMcmmVzEcxbIWRjqLwc0d2LpyC+YtXYPv1rdiRyyFFurPyUoo0uiZ7aNUNyQzFQcKxXEC789hmXBRxmizJLOo0ufB4SPq8LMjD8SIxips2rASgcogDjrleNipAGK+D7PWGbpnU2F4rEY5F5WRguTEc6GUYyYGbJyAJHPIdPYi1t6BWF8cJoJ4f8FK7ICOXiOHHza2IuILI+ikq3tS5uV01BKdfd5ER1ePMr/mmCKfR01lJQb7+1Vom82Oyuoq9PX1SwtO/TqRkR0G5bj8maqaGgWegwk51hI4xwuI+Hdy/MBZJ01BVLfAfCy+h6FIBfoHY+CsM1wREfod34Ta6mpEyiOYP3+uUe53PXDQoYeuffOdD16zuwM3bNze8myp8nzttTduWbVq7UWaplHHsfO2Bzx3Q/DkS37xmcf3n/r2O+Vff/v9zGSyp7Zv06Zn33r6iTO3r1pua9/WAsPmQl8ih3iWm3RGSqhYh7yuI2EYKLNMHDe2Cv946mYE3f3IZBNAUkOm18J70+fhkWlL0W/qIH36pFNOxtU33AhfVS2CkTK4XXZMefZZPHT/Q8JxDHqceObZZ3Da2WfC5nEhmcrA7aVPpYE3X38df/j9FTLXEm/RnKTciFWeePJadmRZFUrUbh5lBQvjfQ7c9/ersc8RI5RFWomsXlrUFNMxS9p3SQEqusX/1LSDIC7zUtFusv1Xs0FNtuucoUqIkBDilYGK2nArX8ofF1RiRiL5RVTXqLY/G0+gp6sbzc19eP3Nz7B0XRf6syYIDSlxneIFi7NN1U7TL8CgN5Lcr0C1OLDLy7JMeChHZCqmLKGACgcwzOfAqfuMxdmTDuUjYtGGFTj78ktgDwdQsHJC9dG4uOHv5Fl5cplEziW39ao6pSqL72QuloIjl4LR24vY9ihifWl0Fex44oPPkQ7VwBepxPIf1klCJfOKMtkUg+Rl485FUiKVQf+gGsPwPr0up4weaPlGwPMHqUqyy2adbAJuzAnqzNUy8gYqaqrR19OHVDwlr5cjAN4V0w6YIErQlRhtjmMYPW3juMmS32vv6hYjZF/QLzQmsh7qampRVhbCF59P7zz3nFNOyedsVW9Ofe9jlz9w/YZtbc/zPbr//vtPmjXzy1Nnzpp77Z70zN0ULH/6si3Lctx3+w0Nt9/3j60y2xvsPejLf702ff38eVWzv5oh/pt9SQPJgg3prNK2Z/jHbkcmb6HcsnD0uAo89s+b4bENwJ5OIh810NtVwH3/nIbPVu1ATGPaphdvv/Uu3IEy1IwYCnfIg4GOFpxz8qlo3doiJ1lFpBxvf/gBJuw3EVnCjpP8Rv6vgCXfL8AxR08Sz0tDLOtoi8woZOVYHgiEcOGll2HIsEbM/upLLJ05E7U24LcXnYLfXHYqnN6CuM+XIm2lWpDKsMiVLDbB4pxfWs6XtuOUFpbEk4KHbCPpDs82UeUaKROLYhJnEbQoD/3x/klML1ricfnG1RAzfuBAZ9cg1q7fgefe+AiL17YhZTDY9ft0AAAgAElEQVRv3i7Bb2XlFRgxchSGDxsmsz46+zC5lCOIaDyG2GBcKDs9Xb1CMt/WvAXdPV0C0FyuceRHM5VgAWi0AUcMqcTkow/BqNF1WN+1CQeddBQiDTUCQuKjyhRLaduFYS9z2Hw+K1coAf48lUkmHIUsrGgMVkcCgzt6MZDMoD1fwKszFqA1Y4e9rAwtHf0oc/ugO5XjEsGKyz6n2yPGIYPRmKoMNU3C3ahtz2TSAqrVUn32ySKOMSr8Pc4rMzkDFZVVGOgfQDKuFJIMgmP/4dIdslwUGpi6jsh9OWy6/DtSU422rm4MHTkCutslzl5UJtXV1MDl1PHljM/n3XTfjZPXfLfmvHc/+vA5p9v3h+a2ztf5GHfccesl3323IDxz5qwnfnoO7ak8d28wlZpFwDPeOy67ffvXj193dW3b9h1oZ3tk2JEitzHDHMY84qaFtPj72lBm2XHkXmE8/urf4HFkoQ/0wuzPYntbHr994C2s6UmIScivLvstfnfp5fB4/IjUVUH3OTDl2afxyK13Qidp3KaJWcNL/3oTRxx/PAzy8iTD2yJ1G08/9ghuvvEWGAUNuu5CvpAVXh4J+QSia665Hnc98IDKVjfzuOWaa/D2y6/gjMP2wRP3/hnu8gzyVgo2hwsmSeGsDgURCb+KWynVnXAk+XVFc5GM950zTzVllOKzWDXu+rEpSS1LgKk4mdzCc5GUE+oWK0UmiDgMApGBwcEc1m7px+33vIB1rf2I0/WcHqiahTPOPgsXXniR8Fqrq4egt7cPX3w1A998Oxdbt+9ANpcTH0xWaaTa1FXX4rhJk2TO9+77H4htG+WKlt2CjZW9WcAQAHsFvLjgtCOx777D0TKwA4dPPh46o4CZmy59MAeNecm2l5C3Ah1AmSDK2XJBSOgOLpNSWejJHMy2KHrbO9AZ7UW/peGzH1oxd0sc5UOb0LGpGW4Poy505Y7k9yCRSkKn2iiTRU9Pv5Je6m5ZHpG7SwVSRVUE8ZQCx1KFTSPjdCaPSKRCZqKktQkVycjKh9dNcw/pHH5MDuAllhdajgxkvj44iMbhI2F36mIYwh8fPrwR3V1d5soVy1+84GenXr9xoPu52XPmXuj2BC7e2tk5ldzo66675jqv17/8gQcemL0HPHdvsPw/X33Ld1M9Qc35+3hP699nv/iCp6V9AIs29CCnuUSqmcinkHDQAxKgwxnXCx5Lw7F71+CxKTfC6zXhGOyH1RPDylWd+P39U9FhUMZehidfeBG1NQ0YOnQYPEE/MoU0jj30UAxsa0GAMymTJswFNO27D2686y4cdvxxAClMdgeifX0496yzsWDBAuFYqqkilUNKzkjD3bfeeRsnTZ6s5pVmAfNnzcIvTj8Do8tcePPpOzBirzCg58RZyLJotFwET4nhJJdQgaeah3KeqmzWSqYiUnVRb150XfqpKG9Xf85dA+fUbp9WdwXkpaWHxHIQVM10Htta+nD3Q1Mwb+l2ZKiF8nhw5LFH4Re/PA8jR48WI+oNGzbhkw+nY9bs2UhlM8Jr3WlmV4puEu9fG/L5AioilTjsiKMQikSwfv16rFq+ArlMDh6HDU4jg3I7MNqt4ZIzj8EhB4xF3pnF8APGw+7RxbRZxhhi96akrSoqWbk0sZoVQw/Objij5PcSBmLd3Wjfth25jImunA8PvDcHLTkNjXV1iA70yhySfEoCNK9aQpdyOBGNxyWJVRZCbo9c0JLJBHx+D9xeDwZjtIpRCzlWnrmsKeozZhiVwNNgZWwVwZMqo6IRC4+HxLZAg8vrk1TTpGGgccRIqYKphqLctaF+CFavXmXEBwdvPe7QI5/7Ycv691avW3+Ux+s/t7m14wtq288999zzH3jg5q/GjDmwdw947gHP/zoC/IB8d9fZfx1YveKmQN4oMwxLa8+7sHhrH7b1ZHh+IF2woS9nwGWzIZs3pPrk+O+Y8bV4asrN8IQd0GP9QHcUc+aswg2PfoluAMP3n4ib7r4bo0c2obqqWuaS3y/+Hj8/+VTU2J3wFqWZ1LVHzQIcAS+OO+t03Hb33SLB++t1N+Dbb79DgamIrIgkXExVSKxMuYV97c1/YfIZZyBPHmgmizdfeQV/ueY6VNks3Pz70/Hr354Cl0+5klNDLzZxEsbG6lY2PMjT7o3ej1JpKlPd/zYtVtt6tXRS3/9p5SknerEq3UlPkiRINftUhZEFM2MhFjfxxDP/xhsffYe0CXjKKnDDLbdh/wMmwtTyIll88skn8cEHHyOdUGbCpIpRhiihcopKL6DGZYl4aVJEYCnrD7b8J51yKsaP3AuPPvY40rkk8oU09IKBWg0Y43Ph+l+fjv32G4a8K43qMcMlLoXzQR4aYZ/yvwmoMuLgfxcgDPoCZ6IGsowK4RIpnsJgazsGW3rQNejCo9PmY10iDdNmx/ChDeIeTyOQcHkZXB63XBQou3W63eju6UUqlZaYDl54yCXmQiwSCSMWi8lnjZxP+m4ymogRGmzpOSPle0Dw5DvB0Q817ioHSclSqUzi2xksCyPNX3Z70TCsUahLbqdL5s6cdy5Z9H3KtNl/O2xszactG7umtXW0jx27116nzFuwZPnWrVvdjz766ISnn3566U/nncXDvwdNdtcj0D7troq+LRuvSm5cfn3A4wu6a4Yh1DAaZaPHwuYK4vG/P4u5Mxeib4BkeQ8MM4MCkza5pjCBg5oiePa1O+Cr9MAe7YWtdxAffjAH9720QMDz3EsvwfmXXoJhQ0eivDwiZOUHH7wPz/39YTTobpRZdL3RoLkd6DUMdGTSSDqYssl5lQtGhq0i8cwmFZxk/EgcMk90hsrZcdJpp+D2O+5AJBjAhlU/4Ma/3ICO1lZ483mcetgoPPbkDXA6qYNmbjh118VMIC59xLqJp6upMpuEOK88KP/79iN48mTeedtpvFlan//4e6xW1UREbYBLBKNszoHPpn+Lex9+FR0xC0PHjsOfrr0Bo8eOkzC2aKwXTz7xBGbNmiXG0azMNAJXccbrYo4R3dsZwCGxwsrojgsv/hjbVHGIhx1HH3UcTjnxFPzn3f9g5dofUDCzcOXzqLYsHFIbxPWXnY6aSh01o2rgrIwo2xVJfqZGXgkKbHLR4aaQ4Em0ZERzHjk7Ez4t2LMGCtFBDGztwpbWLB75YC625hhYR6mSDRWVFTJiYMvu9XpEXcQlHt8/UpjoJB9PJGG3OeF0O+VnWa26PS7E4jG5qFGemTdMVFRUoKenR2I5OFbIGQo8ae5BOSir51I2vVrw2WW73h9LwBsOo7quBg4uqWx2eFxukY1+OeOzrobGoWc7Q/Z1fa0DX7W2d3ou+tXFJz/90kutb7/9elMw6Bk49dRf9PxfGLFn5rmbIqdlTXWufPaje8zuLdfVNY5who88Ac6qocg5PNCZRJROonNVMx6+/l5s3DqADsOOBFMdQQMGB5ymhQkjfHj+7XvhrfTB0dcLvT+FN978FI++vRh9eQ0PPv0EJhx6EEaMGK2ijG12XHTBL/Ht9M8w3O5EhU2D22FDxqGhPZfH9kwWqZLPBsnaJhcOzOxRoWia8Gh4YisKChtNu0NDJFyGKr8fic5Oae5zhtoQ79Xox5SX7saQWr+qMmXZZCjSvNwPH4yzQZXYqFzdGC+hgIMnuLopmpPw4H8aZ1zaxMvPKfBUlSdRiIBfzGRSlheIxYArrnkI85Y0Y9SE/XDznXciXF0rZigdnS244vLfoaurXR7bGwhi4sSJ8OhOLFn4PXKpFFw0ixf7vpL+SSma1IiAZit2ZJhdruswNCeqKirxl2uvxSuvv4Z1GzfDMLJi6RfJpXHiXlW45Q/nwe0rIDC0Gs5gSF4DN9yyYJN+Pa8MX4jMQvAnMGZhsc/OWLAbOdgNA8neBDbuSOGOKR+gJaOYB1SapTIGKivKBTR7+3okSphWcKU4Dn69vbMLiSTnl5b8HBdIZRGVmskLDxdlBE/yMrt7uoXzyYsuTZZ545bdIdxbjgTUxU0uADY7wpUVEo0crq5GuCoij89Pgc9DCS/wxRdfLJp82nFnNm/uKLR0tHzTNxjd8PI/nrzwvCuvTD777LPlV111Vf//VXXuqTx3W+Cc7Vj70edXxLasvn/oyKZg7WGnAO4ALCuLfKYPhdbNcGzYgtS2KLp6TDw69UusjqbRmzMlidEJFzyFApqGuvDC27cjMLQK9p4+2LoS+Ne/PsMjU7+H5Q/jmVenoHFcE2qHNMqCJpM1cPqJJ2HH0mUY6bCjwszD67QhqWvYmCygNW8iJlngmlpaiAOlLu5E0qgW4zZI25G8dtly5+G0TFTrOmoYzctNtt2GgXQSbhfw/tQHMGp4RCg4ApYk8xN45D5K2nkFPGz1hH70k6yjna0geYulInMnfWmXFX3xd9XZy2ddgB0u5avJdtem47MvF+L6W5+HvawWd9//KIaPGQWX1y09+J+v/iMWLpgvnMWmsU146plncfDBB0ultH7tGtx5662YN2OWkMolJE3wQjn8S2VqcyAr2kqbOGJlNeUD0FBTh79dfyOmvPwafli/QZI9nYUURrstXHbCQbjwvBPgCFnwRSIqVoPVpdqOqdwnVrtiLi28ARiFnLTITmo7DQN5Iy1t9fodSfzpgVeQ0JywMlnkJYiN+e0GqirKUR4Oo7u7W4CNlaV4elLn7tDR3dOHwVhcDJQJ0KxOCbJUJwXoYwALkfJKtHe0C7iTQsVFlMRWiw82t+3FGGvOlxkMaNcRLC8XP4aahgaEqyqKW36bWOP19fVZ8+d/88ZdDz/6h+/nzm38+usv5+hO95SWrp57NZoj/P/c9lSe/39H6H/w+z+8f+vRbRu/e3e/Aw+rqj74WFhIIdfXDbOtFWZnO/LRKBxZC4U4ZXs+LNrQjv+PvfeAjqs8u4X36VM16pbkIttg3AvGGGyMwVRTEwgtBAglBAKBBEinmRIgmN5CJ3QwJQFTbIp7wQX3LkuWi3qXpp3+r+d5zxgn934rkPuxFuS3iFZkaTSaOTNnn6fs8vz7C7Cly0E2FIWZsVGk6ehXDjz12o3IG9KfwRN1HfjgH4tw019no+/w4bjr4QfQ68ABKCgtgyTr6OzowQ+mnojmtWsxPKyhzDMp3h1mWMLqVg/bHRk9Sli4LhFYUrfItSRVW+TAIwLmOKWSwZOKLgsx30d/TUVvVWdXJ1tRUG+mkZV8vP7yjRg7vJJJ5CzVDBZEbLybs4IjVQrdV2AF99X2PKhgAp4ogTqNAHMz0X9+a3A2svgWzzqJouSxnyaZfsiygYbWFC66/HfY02HgnoefRt+BBJzkl+/jip9djg3r1sA0U+jbrzfe//hjVB5wALet1EuTeVPVls04+ugpaO/s4iUX7WByAaMhogM5LsKRCIYMH4Epxx6D+QvnY8WKFfBtHwMqBuDnl12Bl19/E5trtsD3UsjzPQxN6PjDledi/JgK5JcWCeEU2wXy0cqRMXhrz3jNoXQ2HNeD6khwHAuOnSUMRU2jjYtvfBQ2DZmzZGAi/DjpXkzL5qqQFD0EemxmbNCsUucW3IhEkEpm0NjUwPNdooKR4ohckmicQtr4RKIADc1NPLOmqpPHCkHwG4EoJ8kH/6bqPETRwqqKnmwGfQ8YgFhenMGWlpHFhUVYs2aNnU6mrl6/Y8czl19w3unvvjfzpZNOPfm8V15/a9bXOe33g+fXOUr/RbeZ+8K0UOvO5c+PG9f/vP4TTpR8z0C6ZT3c2mqEO3qgJbPImlTPKfBMF36aACeC1VX1ePwfS7At5cCiZEQAg/vpePLFm1E4YhCk1iagrgXL563FzQ+8h17Dx+CP0+9B+UEHIlpQAkUlj8cUzpg6FQ0rl+GQPA3D8hWUJVTYho/Z2zNY3u6hQwoHeT1CW2N7YsuukFeP5LMpiUJbc6gcSyH5NvJ8H4N1BRU8i/Vhahp2mVm0+T5eeuYGHHHIQVDFZJCra9o6kdaevsXzPNqP5EyG960eedxKC6JcVrzYo+RO0FyLntvU7wVPppKS7EeCk82yv2Um5eH1d+fijgfexh/vvAuHHHEsQtEI8hIR3H7zrXjj5ZdhKKSb93HVNVfjxtunwTcMSArRs2yu8KghPWzSJKxZtw6SIjFY0gKH5fgehYkqGDVyNOYvWsiWcz2d7TwPfvrJZ6BKKiaOHY8brrseN027GduqtzFPMgLg6MEluOe6H6OyfwWUCL2ypE0XRHl+jkzS54PEFTyDJ11pXCHtJMqQbXrYWpfBRb97DHIiDi+dYZs8XsRRdWwY7NhFoBuLRZGXF0c6k2byezwWYw/OaCRCT4d5q+kUxWr4iESjey9YJSW9ULt7FzRdZSI9X8SCDoBfEy7GaZQjokHihYXozqR5ztlvYH82aibwJHPmfJL/fvZZ68U/uWDqzffdt3by4ePu3rBx809fe+vV8SeddMY/yTD/p9N/P3j+FwHj13kqC5645qjOzqq3Tjn/nBI5rxhWSyusHeuht7UL7p5FXuMyG1XIjgcp68CyaXblY97Gejw+axXqA4nhqAERPPnsNJSMHQa0N8Cvr8OeNTV49tlP0WQU4foHHkTFkMHQ84oAOYRs2saPTz8N1fM/w+TSMPqrGQzqHUL/QSX4cGMHXlndgwYYHBHhuknegtOUlbyFCBRlOHA4XoFZfAEcWmxSMtyQUeZ4TEPJaDKqTRvNrodXnvstJoweyKR6ziIi8KSxAMXmusKEmPfvfCLSxlxwgARFKfCX/DfgmZux7bWkZ7NiwGJ2APmausg6Yfzq+vuxrdHCg0+/DDUW461yqqcdx0yYBC9NvlPkz+Hg2ht+jd/9+Q7YNJYgg2B6XjKF53XikHHjsatuD1yi5fACRxhjMIz4wDPPPIsLLrqIFTYkJmhqbMaYUWPR1dmO/EgYjz5wP1LJLtx62+1o60rC8mUMiPh4/NdnYeJhoxCO65BkB74axHbwjJeoW2S0IXTvNH/m0DxPhu047BZvWz6Wb2jEL6c9z+ApZ4hG5HAbLtRWCkcIUxvPlDNFRnFhPpuFdHV28H1GwhEmzZPre2dnF1raOrjqJP9NmoNS3vqeujoYIcqA7+bFEn1wPDZVnlw2U9q1xhzSaCIPXZkUCkuKUVJexgtGum0+udmnM1i+YsXSRXPnndqNZmvyhFPfLSktjW2uqpkiSRJpNf7tx37w/LeH6L/nBlUfTcub/+LLH0086/iJQ48/U/K76+FWrYTUnoFCbxfLhWdSFZFiehC9GSUbsDIkSXTR0KPhtQVb8M76WlAWwdDeETz34r0oGXUg/J46uHtqYFY1YvGsTfh4eyuueuBR9BoyFJGCXuQvzpvc3//yGrz/9OOYlJAwvlzFoUOK0K93CFvNBG58aS22WgbSDGkmXNlnAIFP4EltmQtXoimoiNt1JZr32SiTgFFRFcWWC10z0AEfWzMWejQfb7/6Z4wcUMxabXoAPiy4HGchYnvp1OYwNT4Bxcwz95Fr3/9vlee/visEtUmcTqTYIUMM03Ogyw6DdHVNOy775b244jd3YPQRx0AKaSgvK8affnsDXnvmORSohogbIeJ4yMAd992LY3/4A4TyCxkYzHQGr774Iq7/9Q3MlbSZNiXkNFxtsQGKj88+n4cJk47gY0P0rWR7F4YdNITNVTzfwjlnnY7f33A9brv5Nrw/ex4sJYR8L4PrTx6Dqy47C9EYEddpyEmSXCJEieMvjJ6FyQrt95nBZBGDyYHl2QzCH87biGmPvAs1GodOxsdk4MIXHmIIkAeAzO07W875LocOqpqCkoIChHQaQ3gcv0FcW80gpwIZbe2dSKXSPCPNLyxC7c6dyEvkob2jkzfsVADn5K6kZSeXKqpiaYmkhcPIei76VvbjKl/WKDBOYceulctX2noodOfKDRvueOGFJ/pcdfm1S0aOGvX88lWrpv1PC6L/4zX/74GG/c/k3x2B584fPCURdmcfd9UvtURFb6B+O7B9A9DcDaSozYxzaBvNEU03yRI/J2tBoTz3tIW0Z2B31sD978zB5tY0+vfNw9Mv3Ivi0QcC2Z1IV21FqDGLnV/swNOzl+LKh55CYthYRHr1E5EYHvDujLfwq4suwFjdwikHxjG01MKoIcXY7ep4d00Gby9rQp2nwCL+pSRklWyAzBxo2rhTcaFAkjUojokKycchRQYqVQ8R10USOhp9FWvakxg6YTTuu/PnqCwm8TnlgwiAcUjqI5H5BYEyzRxFi8qWbDQ3o+qTExyDzXnOyYOMKgisgrmaON7U1jNkfhU2x5Un5byTvRsRyg289danmDF/Pe5++CVkoaGsTzknio4aPBRSZzsSstjoUw4UtciOrqHvoYfgtB+di4EHDcLHsz/GmzNeQ1tDKz8Hl8wwArqVRhxJsgtRJLz34Yc48djjmW3gpHpw50034ZlnnoFL9CXFR0FRPmZ98BHqd9fjp5f9DI3d3Qj5LsaVR/D2o7ciGjVhhGm4TGaiuQUaAadwqWcfTV7fSZDJJYbUTp6FtBrCY2/MxdNvLEQsFoea6mTVDy3vMjbJPRVWF1GKZoiMi9nUxYVFOnrZh6LRIlLmoDeZwvQUlatScnq3sxm0d7WBEkO6elLQ9TDMlEnBWWz+wWwD6ib4mipimEPhMEzPRzy/AGVlZazh54pUlhi858+b31Re0fu0Ndu2rTjz9NOP+Pjjj94ZP/Gws+fPX7zw351HuZ/vrzy/7pH6nt/O96fJb1w245aKstitk392DVd2XZ99BHf9BjRtq4WZpCt/FL37D0TRAf2gFugw3RSnYrop2s5q6MlYMLUY5q3biec+XY+y/gV47Lm7UThuCPzuKmRrtyPU4qJrQx1e+ngRjrjkWvQ7+hTk9TmQ3+QkAaxvaMQRo8agItmCUwfEML7CQ99yF7EDKtAk9cb0J5ZheauNNklGhk4qX4fFzTtVZWTgS8GcITZuLlEkjMmTMK5ARSG1mtBQk5awudtDreXj2RnPoX+5hXytGwZvm4TW2SGfT8URlacfERJN5mWK6vOrTX5utR7M/jiYSazovyLKf0Wa30uODzKGOBmDWsushrvufgx+3xE45+JrEYrlo7ioGOvXrcFRE45EKRyUUAQQ6bQJAaCi3XGxU/XZt5iqNovAkRbAVrBlZ0WVWHrRpplAgySUfQ/oj+uuuQ4UfDH7jTew+ctV7D5E82HyBSUTlZdfegmjRozEI489imdefJ6ZAGU68M706zDkoAQMOiTkGsXhnHS1IgEB/S3SvwsPUotEBrYCzbLh+Q46VR2/f+hNfLZ4BxtyqGYHIoYGx5eQJEqRTNzNMKxUBnqwFaeq1KTQNk4MlSFRdDJdQDSdI6wtx+F4YWqzQyEDviqjo6cLXakUrJSNqB5h42zidtKIh0YN9J+qatyBZFwPvXpXoDA/n7mgNBMmO7qdu3dhW1X1gt/f9vsfJZNof/KJR3+TNc3Lb7/jrinXXnvtnq97qu8Hz697pL7nt1vywHXhPVVz3p00afTU8glHI7lxFToXLka4oRlhCh0yZfR0OajeWQc5kcCIKeOg54fgh2TYaQtmVwaypCNtSehwQrj3tU+gFYRw33N3ouDwcfBaN8PeswNyawZOQzdWravH1qyOs/94J+REL4QTCXbpIdC56+Zp+Ntdd2JKqY6pA2Lo16sDgyf2B6J98Pd3tmHWmhas6fTRoYDjcS3Ssgc5QCGoiOkSVCuLcX10HD+oBAVmByTLw852E9VWDIv29GDIkUfgxRnPoG33UhQaKShks+aRvt2Dp9jwZQeKR4qjMDyaTQT56TnwFHtmIdvMte2BWZI40feqjESbv6/dHWceUTVIBHOiLHV7+O2N9+Loi36JUYcfj4KicvY3ffO1V3HlxZejlAwxFB8RcqenJZMaQlUqjVoagtJ982hTmF4E2xOxCfcpwIOgnkx/xYyVLgGqLyFCaZOGgQi1zBTJq8hocx10uQ7+cOONuOAnF+DLVStxOfmlppNsIHL/Nafjh6cfBkWh5ZTMLvRsTcqzTpozE3iKVFCLvucoUGgb7nto91Wcf8NfsLtVLBp1pwfhcAim4zJFjTb4sWgYVloEBbLbFSnWXBcZ04KhikWh5VlcRXJNT+BNoE0CBkdCfiwf8fwofANIp7MwszYsStJ0bVi2xV0JNQzRUJyrUhgayvv14ZA32vSTgQjxaRcsWuJU9u/7h/sef+qRDz74IPzkY4+8Vjmgsvr5v73y2+HDhwvy6Nf42A+eX+Mg/TfcZO0zv+uzZfkHX5xz2dm9kVeApo9mQq/ZhXiazG7FVR+uimQqi0076pBUgDGTD0VB73KkyRjEIvqQDteVkfUMvLdkNdbVN+OOZ29DwZFHwW/dDnvPdritXdDSLmo2NePDL7bh/Jv/glDlEBglhZB1ikZw0FzXhLOOPw7+jhqcO6QUE8uTGDAgzBEf5AnfIStYVN2FDbtt7Gx30eXKzF+k7WtIAgrDEoaXGpg6phf6hckRqhv17SZq0ho+re7GdjOMe/76CI4/djRSHZuQp6cA04TsqJw46coWL1MIdmTfYEmkUAAFc08mzwffCcCTcYsmfrREosUDteT/QpgXhiJBVUqqqMC8qbmmBbfc8QiuvOsR9B40FgXFZVwJPTj9Xtz+p1tRrhvoTea8XhqRkIKMHsbylm7UUhgne3UKmztB28qF89JD9NjflLCGeJ88yyVg8iUUKDL6h0IIZW3WjZsS0Ow7aHZdnHvxRbjpppvR3tKMSy+7BFs2bWOQveaUMbjh1+dC0wPwpIwjWhC5bIrHM1DaoLPxkq8JKaftseXcnh4bP7ziNjhKAawsdSophEMRJuxb1LbDQywSgk3zc9eDYYQZ31xJQjKTgaYasGW6sLlMyNcI9ElFRMdRVZDN0vfogJCMSshpLVKZUTomxXHQnJliqbUIV6SO6SJWnEBhr2IYus7gSbxRWnAtWrRo219ffPmwM844o/OSSy4Z+1NWemYAACAASURBVM5bbz7zxCOPXXjBpZdu+ibn+n7w/CZH63t8243PXHfkzg0LZ5901QVhs7kJ3bM+REFnBqotruoUjSCWMgra2rqxtbYJnqbjsKMmQY4YyDgZKOSP6CvwJAXVLT2YseAL/O7ZO1Aw8VigfSfM2o3wUylopgWz2cHfP1gGu3wofnzrn2HlJ6BqBscu0Kzulaeexh2//hVGRRRcOrYP8v09KMynbHgFbkJCSXl/tHcbmL98N3ZlaP+vo2l3G0aPK8P4Ef0QSncgYmZgeApcL4plVS2YX92JFa02eh86CS+99RLsjmrAqYfhdbMbEIes8eZXuAWxEYiv8xJKuCYFBsfMnhSuPqKiFI5KzAXl+VqQlc5gm5t1BoocZgeI3HpaeNiOhT2bd+OF12biyjsfQaioEkUlFVyR3nPb7bjn9jsxKJZAuZ1GP8NBNI9adg2LGpLYSQ5W9DcJL3jOSIIBnniyYIBGsTSxpb/IjG5NZDEZvoReqorBhgo1YyGq6Oh2HDSowG7bwnFn/gD3Tr+fQ9/uuOUWvDXj7+xGf+7hlbjz1isQifrsAOWpNAcmgRfNiukx0NxYSFjJFJAOCF10iU62cns9LrnhYRiJImSSaRh+FiE9BtOmDbuQ1lKMi2M5cGyXW/iszVpTpDNZhCnvXaJFmKBfKcSEoNJTU2BJPjK2jXgoBIkc8C2L3AhYH5/1aJxBai7x+sWicea/EpmutHcpQrGwqDzJXSkaw9q1a10tZDyyauPm6+mQTTnqqJ83NzcdseG22y+Vzjnn3xLj94WA/eD5PQbEb/LQl9xx9mVOqv6ZI3/+Eym1YQPseZ8g35LgmIFbEWd8k4rEg2Jp6Gjqwc7aJkAPYeSk8VCiKhxZgcn6YR9JR8HTH83GVX+9G0WkUGrfgXTNOih2FqD4hjSwcfVuvDpzBab+5iZMOPtcEfgmKSzZiyoqbr3herzzzJM4MmFg8oAIivV2xKI2wr1UjB43CG11bWgxgZEnnwCnw8aSmbMxfGxvxFwbyaZ2JDtoWZGP9buz2NTmY9GOTmQLS/He/HmI56to3LIEBVEXmpeCRJJFVhUReH4146RFCBWauZOPAZQUQdwmf9W2c+UZgGkOVInWROBJdBrBOfxqU0+zQtou0223rdqCOYvW4bzf3g490QexRBG3v3+5/Q785c9/xrBIGP2RxgFFKqQY0NCjYPnODHZBRpLWY7S1pirNJ/AU8cPC75Sj0gWw0uMIvhf2gQpFxpiQjKhF1aKCjKqhxnNRbVk48bwfYfr990O2XLzz2qu49ZbboHguTh3WG9Pv+QXy81WO3nAVkTtPSi/BoLS5svUcejzUylMsCn3XwMwFa/GHe15GoqSYKVUR2YemhHhuSUYiVMFGQsJRnirRcDSCNC0jVYNpSIZKrbzO23hSBhEACmMQen3ocuGwN6ydduDZxEOmeTIlY3ocJULxLKqmslkMmS5HYnH06l3GsR9ExKdPOmKfzf28afKRR58789NP53/00Ud55//43GcPn3DEG7NmzXr3m5xPPE75pr+w//bfvyPgz5ihfLL86duKEv6Nh5xzBlLLlwFrliLkqnBtHSrJ3cg6jU5MMrw1Feimjo6GTuzYWY94n14YcPBw2LoKqDTLy0BWonjo7+/j50/dj5LDTgI6diJVtQqylYFiZ5hX2dNs4+9vL0ZVJoTL7roXfcYcDJe3qSLZMNnZjuuvvAKrPvgIoxIqpgwqRsJpQa8+LsaOGwjLTWNnZxvG/uRUNK+uQtWCVRh6QAXyFBXtrRnsbLJQ2x3C/C1pbGrPoE0K4+Hnn8WRx05GpmMH/K6dMBQTspuGTJt6QknirgZgKTbkBDpiFpurPKn15iae2edcR4rPgL9J1R+17USp4dRNNtOgf39FdeJsSyKyuw7qtu7BohVbcPrVf4ASLUckXgBZ8vHwPdNx2803YWRYxTDDRJ8yBeUHD0Ber6F47JnZ2NDtoIda8hzPlIQBnL4pEJMZmMzzJBChR+gxV5TmnQM0BeMiEhIuzY1ldMkqttoWqmwL5119JW6ddhv8dBbrV67ATy+8BE46heMOLMGjD12LRFyFTFtwQuZgtsoGw+QLQN9xqPoU/gKOR07+MTzx0gd49s3PES/MZ8u4MDMNaIzhM3eVaEuKTtxcHxnLEf6ePSabEpumwx4HUV3nqpQuOCQvpQQDtpYLnOG1WASm4yObJWs+EexG90+kAHKT5xgOmhmzAXIZCouI5uUhZERYM7+1qsqra6h/63eXX3nZb6ZPTx995MSz1m7YePqtt952zXXXXdf5Tc/s/eD5TY/Y9/D2flWVMfPe854cMKj04hEnn4j0/HlAzUZoEiUYKuxARLQgIqBTi6WaMvQssXl07NnVgB2trRhw8EiU9u3H4GkhBVWK4oG338PlTz+IksNPATpq0FP9JVQzAyVrwkYWOsKo29KFT+esQ70ex3VPPY1oUS9OgKRURdpwN+7cibPP/hF2b9yEPr6PCWV56FeQxEED4xg8sDc6WpoxfMoh2LbsS7TXtWLQQQchm7JQ35HBqu1tWL7bxPYUkBgwGLdOfwBHHjURsuGjs2oZVLMeIZ0AMwOJ8ryZHxMgTrDwoUUGTzNZzx44IFFFlYs55sqSDeCYJ8gbdQ4cE8DLv8d0peB3mZcaGI2wkYiH7sZufLpgDaZe8Rso0TKEInlUl+LNF1/GFZdehoOjCsbmuzj3nKMx/twp6MhouOIXd2Hhlm50UowFoQkZESsaO74zfAruOj8nAjLKUqKxX8g2kfB9jIiHMSoC6JaDtCujXdaxPpVBtevgricew/nnXwiruxv1tbW49JJLsbNqO046qBgP3nc1CgpovCIcp9hEhU1ahEiBpJOyogs7OrgwPRVJJ4qb7nkRi1ZvZVcnO5uELtEIgbKKRKwHPVBZlXkMQdVoJBZBOplGzDCQzpjQ1BAixAZmJZXH1FIRYyRiNcjz1A5HkPJsbu9diTKtCDApA96HwYRd0t07iCTiKCorZRWTpqkwOFPJweIlS9vOPfe8C5547rlZ06ZNCz300EN/vfzyyz+ZPn366//Jab0fPP+To/Y9+53GtbOj82+74rWRhx90+tDjjoY5bx6UpnpIngbblhCyhBSOuHu0eJCJP+d68ExCGw3baurR2JHC2PGHIV5SANswYSclPPXx57j06QdRdPjJQOd2dFUvh05ejRmyTCdFIZmBqti+bjfmr9uOtlAerpv+IGIV/QFSzhDI2BYa9tTi0aefxEtPP4dwdwalYR8Uu14RD2FgnorSIh893cTiD8FTNKSyNna1ptGQ8tDkqpj0gx/g+ltuQ78BxCfNItvZhEzTJiS0HpG2ydNHqpgctljj+PTgP0+gj5h/ygIABVUp5xoiiODMLiUrNeI68rJING77pjRypnpgwivafOEd6qV8vDd7KU664reQwr1ghPO4bd+0eg2OOnQiBhoeJvcO45QjDsIxPzsRacvHrbc8ilkrerCbLDSpwoICi2Sa1L6zIkqYmtC2ndJOWQLpuyjTfBR5Pg4rSyCW6kaYFFeKgV2Oj7U9adT5MhasWoP+lQNgJZPYWVOFG//0J6ycvxCnDCnF/fddhbw80nDl3KwI/IRZiuyLlE16nqSXJ3BNOwpaUjqu+v1jSFpAa3sbXCcDg0jxtJ+nSpIWO4GxsaTJbCVHTlFW2kK+LnFkdZkC9MuT0CsvjJjG12johsb6+Cx5Hvgy2rI2artSqM/4FJcFW1OR8RXo4RiLBVxbGDYXlpYgUVSIWCzC1aiq6BT/4dXVN7781syZV48ePTp16qmn9tu9e/cv5syZc3dRUVH3f3JK7wfP/+Sofc9+p+W95+Lzn7nl3RGTBh83+JiJyMxZCL2jnakmkqRDclJ8MviuaIOoNXQ9S+Re+yrMpIT1q3exK/eYKRNhh7LIdgHPfToXF7/4JIoOmQJ0bkE7gWfWQjRDHpQ+k7KJ7mJ121i/phpzl22GnV+BK++ajqJ+B3CcrqLrUB0TtqZgzcbNePiO6Vi5dBE6W9sgmRZKaHZGlBUqXlhW6bObPalwevWvxCXX/BJn/OQn8DUJIc2HnW5BU/UmlIRNGOgWIMcnL7W4lFcsMojYbY1dmoQnpphXCls6IskzHSnw9cxVnrTZzVV8Qr4pwFO060EpGGQj5QaSNKOUsipmz1uFST+5CgiVIBRO8F8zkymMHjQMXssuHF2Rh8PzPQw6pBjx/DBauly89mkNFuxxeNac8mSYCqVcBpt1iVpaks8TY0Bi45CI76BAAiYUaehvACHXg+MrSBkRbOrOYGWHib7jDsbni5bBtT1YqR7UVG/DA/ffh8///ndceER/3HTjZQyeokJ3RXXNlSe17VZQadOyiKo8E6YcRnWjjauufwBKpBBNzXWQaRtOIxJFgm1RQifPQPZW7JZpoTgegtuTRVFIw8C4gXHFQO+SBEpL8lFckkB+PCqC4mQVnd0Z7KlrQWd7Ertau7GlOYldPQ7qXQ/ZWAyWFkaWvjZN3qgXlhQhlkggZGhskpxI5OOLZSsbVVU/a2N19eK5c+eq99xz780dHW0zly9fvvI/PZ33g+d/euS+R7/XPuOexCdP3vP+wceNnjzoqPHIzFuESNpkbiedEh7S8IndZknsnuPAhieTc47NAKs7UTg9CjZu2IHyA/uhcHAFOpqzmLHqS1z06tMoGHkE0L4JLVVfQM9YiKcVyI4CT/VhqlneTqtJoHFXF2Z/sR4Nno6xx5yM4374I6glRbzh9xWdbetc00JN7QZs2rwN2zbXorG+ES09LTCzJHXUkYgq6FNehkPGjsUh48ahsKwXXCcL18uguX47DD+FqGJDczqhw9yHTiSyg4haI+I36HlT1eky3YVBNgBOsY35l4VRYNHm0OyUSN45wORtk+B9CpK8mJ1ytAcbL/vwsyqWra3B0GPPQKigEooWEVp028Zrz/4Nv7v2lxhiyDinIoyKohQG9I3hoCHDsaS6C89/sgFb2nx0kBco0XLo4gaKQqGLAPUFEtO3orKMQs3F+UcdjCKrFX5jI3xLQ0oOYaflYlF9N1oMA/c9+yx+eNb5sLIu0j2d2LJ5HZ594lEs/fAfuOvqs3DqyeOgKJZQWfE4g4AzB54UWUJsCb7y8AU26RuYtWgrHn76I46kTme6YBgK0ikLWliHbVHlTxcukfJJ8lMzk0VJlMxSshjbrxd+euKROCCaQXFFEZREmNkdbALDSQOBaXXWhdWVRefuZtRU1WFjXRO2dKRQm7bR6KlodlykPB/lFRW8NNKjYYQNMj02KO7D315d894Vv7r+Z3/605/aLr/oooNqG5rOu/zyyx4455xzRGDSf/CxHzz/g4P2ffuVto8eyfvowVtmHjpx+OSDjpoAc8kiDiKTbdJf0sIjy0YgzPUk0p7vwCXPRgYCHfB1eK4KOW1g2dxVGHjIcHRmgDkde3DxO08ir/IQoHELuqtXUxANIlmP83pIpMLsIE5KpJNA5VnZqo1bsXbDdtTsacQJZ56HIaddiPySCk5XhKbCU2TYXAJSVAar0vkEpOqK2nCFEN6z4LkppDqb0d60Ax2tdRjQp5SaW+iSD8VJw3eI2C8zyZ5kgqrrQ8swQ1vMDWnZQG2xJnMePS0nyH1o70nBmyDhusSGzDR/I6UhVXtBbAdtkYVR8r5pnELxQwoaRTLg2RrqmtOI9BmMwooD4WlUVencZto9KZx62unYsnQxpuSHMfXAPJSpHThywlA0dLRjS30Xlldlsa7BRr3to9MTERxku0f3r3keilRgUKGOqYeX44iDB6Is38D65WuxZ6OF3W4EH9c2YkPWxqSTp+Kp519BNF7AfN22pjrUbV2L6X+4ASVSD/543SXo3ScByCaDF6tSaUhJFzeu3slbwINDpHYlzDSsLj+KP/3lWWys7sHu+ibE4zqbUWdslYPdHCvNlb9CMkrbYfUPeYEmdBUdWQunjTsQ158zBYVhD0ZIYxURXZxowbRXeMB2rvTECcxdHq+kGzuw5ouN2LqjGYtq2vAlyU/zS1FS3pdn00p+CIZnE/3OX7F2w+7Tf3TGTx5/6rnFt11yibGpp+30Rx5//8Oysn/OYf+m5/V+8PymR+x7ePvmuY/HPrnnlr+PHTfouKEnToH5xWJIaROqp8IzaZFCiYlUcpJTD/HsSMNMShLCPR0mhbmpEXTu6sT6xTXIGIClhdB2QBF+/PojiFaMhr9zI5LVqyFn0giZNp8sfO4F/pcUE0Hba47PkEPobO3ErrpmrF6/HW1WBHo8H/GyMvQZOAD9Bx2Eisr+iOQngEhUqGqoV3cdOJ6Fnq42bKvagEx3M4qLIihOhJEf16FpZJ1GWd4SPMcWbbfnwaYTkRpzvjCICwQ5rfu2LXLKg026pKh7g+CE9yddPIIXPNCvE8+Vl0dcrdKII7epFzdkv3hOzZSYTO9YZHYRRnfKh2MUobByBKRwEUxX4ehdGrm++cqL+NXPLkUFgGN652FSRQglchsKi2TEymPwwkWobbCw7Mt61LY4kCMyb5WJwhTXPRwyrAzjhhUjEfPR3tWKyiEHwHZjmDOrDu8s240lTd3IJArw9gcfYui4cSx21SUZDZs2omv7Zvzxip/iqotOwAknHAE9RABlMXiy2z5dAXksLI4d8TA5Ld6hRZaMuhRwwdV3wJSi6GjvQl4ihPaONBxJQzSsw7WyXN0T4Lm2C02SkReLwcuayAtLGFwcxs1X/ACFER26obLzEbX7dHxF+JyQyLKzv0teB/SauVBsCW7KQ9XaGsxZsQ1LmnvQWlACqaAYmhGGa1AXZaOhrrE762Harffc+8g555zj/vaanx8w6uBDEhdeesWq/9dTeT94/r8ewe/B7/tLZoTfuuuGNw4aWnr66DNOQnrFMhidPVBcsp4j9YrDwEnWZ0QhYgDl7arMBHrPltGwpwW1G+uhkSQw30Btp43UiIE4//UnECo8EN6ONUjvWMfbdmrdRSyEmBsKXiT1brnFgQ7oEU6zdB0JzY0dqK6pRWNrKxrb29Dc0QmXqk5VZZ4fSTOJ5GxEwiiuKENJaSEGDx6AysoKdknihA/PZmMINq4ggKa2UwnBti2ousZVj095OzrJ2n04PT2sFaftLHFOOXpY1XhGS5UpWdbx1pzmbiQeoFacR3cCNHNt+r+mcnxFrKd5HQFGlh2CCCy7nQiKDzocnlwAR6bQM3YYhZ9J4borL8eHM95GL8fBCZV5GF/iobLYwZCRRfCJ4mMpaKxtR1qKIJJfAMfMICTR3LIVRQkDhuHBVVXsaO1CtFdvdLhxzFzehg9W1aNdCuOO+x/B+RdfBkuRYNLcONWFzq0bMe/5Z7Fnw2Jcd8OFiMYpKpguPJnAGVplMxcGryBHiQQSLm25JQVZR8PKrY247cEXUNeS4eMeDhvo6U6xxV9Ip6wiscShap10+iFJhk5yW0j47UWnYNeGNSiJefjhSVOQKC4QAX1MWKD3Ch1nJn0JF3v2EBVjA1IheVkHvhfC4rmrseTLamwxwkD/gUgRl58iQMyMs2nTtldHTBpx7ccfL+t+5JFHjIICo/DCC69o+N84bfeD5//GUfyO34e/cYb+7s03P1FaKl026eIfoWfdBkSbm6k7AzwNHgVpCRY2Gy1Qa8zRu64M1deRbk1j6fytKC1U0a9fCUxNx8LNDXAOHoazX3gUarw3vOpVyO5YD8VMQc1kGWzoROPqjag9FPTGZuvCscinPbEaFpHCvgM5TFEUYgtuex7Sls3tPm24eWZKn+SKo6qCf0k6eR6mCYoVgRCZ+6q6gWwmy9w+4rvYvs0jBBIR0c3tFG2Yt7JUMKSLmZhOJyM9VkXhrHnJIHDXoOghBlFeJ9H4IvcIA/DMpQjtm6a5t9Xkv0ZobrI4nRSKKT8OKW8g8kqHAkYCaYtkiuSi5CPZ2YMrL74Uiz98D5WKi+P7aziyMoqRfVTEQj4629o5rqM9mUVpWT4s04QhadB8H13t3fA8Bd2ugRZLR6sbwYKqTnzWkkKjCfzqD7/H9b+9CboW4fGCqbqoa96JxnVL8f49t+Pq805BxaBCzoPyfBs+tbvsVkTVn/A1FZNWMvAIwcx63FF4Sj5efX8RXv77HNS1dqCkuBSdHZ3c1tNrY2giWppD5RQFGVcBveIFIQ0xQ8YT15+DuGpi7YZt6O6ow8mnnMxkdn6vELWJS14CSzJxCboG1nJ4TKnjnzsy3KSMOf9YgC/q25HsW4kWPYyk6fpbampXHjBsyCUz5y4m2aU/Y8YM5eyzz/a+ruXcvzut94PnvztC/wU/931f+viiidM8b/ctp/zqEnRvr4FRUwXDIjcJIl5TK0RvTuqMPQYh1mg7gOZoaKhqxtZVOzF6bB8U9omjy/Lx9uJqxI87Amc/8SAkIx9e1SpkagV46hYZ4dJbm+aVNMMSAErbcsqeUcPk1ajAI0NiVYdkqHAsCxpZldFZR+9KjTwfhQkFk9MJgAPDDfJqZAsy+i9IUaStPc0hTduFrhuAbXJbnCJD3qyFkKTDqW/GtlWrEKkoRHmfMuic0UNuS/TUCezp/uiaIYLU1EgUajhKgThs1ccmGey+JNzk97ooBcuifeM5WMLokaubA18mio8ER46joRvILxuGvNKBgBplfTdZp5H2uqOhFeecfiqqN6xDoZvFSUNKMLk0gn6hLLxUM4rLozB70ojFI1DjBkwrg8JYHC0NHciYGmq7FFQ7cby/vg7bsxKseAw33HIzrv71dfDYyEOCTRt4N4WaLSuxatZrGBJxcfjIgXAVShilixuTU1lFlHNnF4sjkTJKc2ual5KhR6cZxV8efxOfLloDJRaBYcTQ1tQBlbKLfBNxnf7fh8X3pcD0FEQ1A1K2BxOH9MVdFx+NkGIDRhgtTQ348ssvcfwJxyNekODXgjml9MrQ4yIxAqmVmGcmQJ4NrunC58ho3taCz2ctR1uiBNvyE/66HXU7Svv0v+qdhUtnf1un8H7w/LaO7Hfsfuf++oyfNO1a+tK5N1wsd7Z3Qlm3GnFbg5+lpshiahG3pq4Lh1skcLSsZimoWVWHth31GH34IIR6KejM+nhxTjUqzjoNZ997B6AacLYReG6ElO5CmADGZvdHkXCpi2qRcZHmjxwlzEQ+eLSg4cRDKh+DWVegKydgpKpThJ4HLTRXczlApnNHgDRhIPFG+XYUScH0JhNmSIJuukhV7cGid2fioINHYuDoYQzKKgdc+qzhZ2AkdgEpeKjVpDODaFTRKORIBD7dhpdeIvBtXxel/+tLHWznOUmdo4BpgKwj7WvoyqhQwqXo1W8IJDUGT9eRch2E5BC6u3pw15/vxNMPP4RSAMNiOg7vG0afsIeKfB0hO41EWEdePAaH5rqqhl1t3Wi0VHy5J4U1TQ52mioKBw7FTXdMw5STToAcEdZwGs0SXQut2zfi01eeQJ7ZjKmTRyASCyhYJLkkQ2ECO6YoBTLQQDxBAEoKNNrA97gStjdYuPmup1HTmERxb3J5b6VpqnCb97JIGGIuygmoFEhne0jE8uAnO3H11DH48ZQhMCjCWFGh8YXSR086BT0UgRGL8biF34uCRCaqTY4BIX8BQLFNbuk5nSolYe3MFdjcamK+42xriub99tAzLyAy/Nd2Sfqmp+x+8PymR+x7evv1j/5u3OrPX5lzxnnHxeXycpjLliKWdKC5OmwvwxQlDm6gWRLvoiUorspqo02LtiPT0Iqxk4cBhQ46szL++mkVhlx6Ac6cdjNn2qQ3fgG3vgpKNoUQraSJN8oGEsRAEksAnl/xKFCGS9tqhVpyMrLUhEcmgSdVfWwkLKog2pKTqbCIkiXQFUFruSpPSCgFb5M5ifyOplZYtPUmHMgpE7OfewUHDxqK3oePZgNeGkmwMw8vculxeRyja7CDPjkJWcIIJKRBzovDi0YYqGSRjPZPH7nIjn1Nkdm8g57P3vwfAglhfOdIOhpaUnARR7+Rh0PVYpCi+cjSwdJCDNDP/vUJTL/jDiSbm1Hs+yjXgcqEioGFYZIKIC8a4bjetmQKLY6Hbe0+WqhTKCrGKWddiBun/RmxAsF/JEf7UJjiPLKw67Zj9t8egdS0DaccexgiZHwcork0PVkRbyJoEnQM3EC6SseIxjnEHpCRtRz0+DpeeGsuXnt7CXr1LUdrdw+aO1LQ9Cgcy4ahWCgIh5Ey+dIMybZAHIewEUbEsfDEr0/B4PIEQO89SgQg9gBRk0ivzlxjuuCSrl2otfhiRa8tCR0kwFQ86LREcrIs8PcyLrydGXzy+Vp/VdZ756rHnv9pxWmnpb/N03U/eH6bR/c7dN/LXvxj0c5Z/5g/cEB8+NgzT0P7ssUwWnoQczWeCxKRWaZyk4nV5PBNbZEGNati29IdSO5qwsFHD4dU7KKt28cDs6tw5B+uxyk3/Brwkuj+cj7QWAvNTEPKZETUL888c5Uj4aPPrTtVkzxLJABVtUAXThJDGhMGDuxcbArwZLAMWnY6r6mNJ5D9qk0OTqzc8WYFEd2vAberBx89/wL69K7AmAmHwtEJyHVIWgReOAZHUyFRbm46CTmbgmGbQJZoTlTVSXA0GX4sBsRjUOPxwFVIoOe+s07WuBPpnx4zb+GFRpv09IpEbEyq5ExIZMtH/pqSjsbGHlTXNKKk9wgMO2QK3GgcfjgG23HZLal2+xbM+WwWXn7xVaxdvR5hUtOQ/RpZt6kSTEjsl0kO7YOHDMEpJ5+EE06dipHjxrBpBshIJMijVxwX1fM/xz8eugMH94/hsMMqESmIQtFjInI556TPCE8XCJplUFVHCxyRO0SjFrru0EJm5ZbdmHbvq9DCcb7UNrZ2wiFZmRzimTncDArCIWRsHxnXhyH5KIkocNMmLpx6GC6YdAA02YGmeFBll8cXikzO/sQkCMHrzqJ5TyO6O7v4gk4WfmRqXNi7F1tJWSGh3/TdgW+WXAAAIABJREFULMdPKx6guWHM/WgZNtenNxSedPKJP37s+fpv8xTcD57f5tH9Dt33xhnT9OqPZr4gpXeff8pvr0H31s3wa+qQ70jCyZv05kQNYfB04NHl3ZWhuwaql+1A4+bdGH/MSGilQH1rFn/5uBo/euguHHnpxVCsZnStWgC5aQ+UbAZqlhZQIvubqgeiALFrEZlDBEa3VHXyLJGqz5wJB2+6aaGUc72goDDRpos+TYbDyZdU1AnqkwCw/9OQ2JMMKKaM7XMWYfPnn+Pk83+AbFhirqeeVwDECiGV9wbyC4RT0O5auG3NbLIsWbRtFm5ALskIDQNyPI5QYSFXwax73wc8c7NP4i/mQJUuFAJQKfZB5wsBcWfp+dNYgJQzpF6V9Qg+fW8eqjbX49SfXomyIaOhF5aJzbRGGleHASxp2vjs8zmo2VaN6h3b0ZPpYdbByBFDcdTESThg4IH82skkafQolM1FiNyJJAup1kYsfO0NfPDQg/jpacdgyIgixPvn8dzQ9Q2OtfBcUpQJahIrVqlyVz2xnOHpMln/yUg7Mva0W7j70deweUcrCvJj6OzsRCbtQg3HYRJfmEYiZN0hScjYHhTdoAk3ChQLQ0sTuPOqc5DntkOS6XZEoqcoDp1HPUSEr1q1CTXra+BngJAiIUZ+eTyW8RAtCGPoxLEI9evDVSpd9T03y8IO8ptt2t6J+fM2petLSs/43ZK1n3ybp+B+8Pw2j+536L5pafThTw/+hd224/Gjrr4YcTKhXbcJ+WmKEiZ/WQkKud/QbInSEZkeIkMxVdSt341ty3fgsMmDkegfxc49Pbj3s2pc9rcnMeZHP4Rs1iO5agH8+j1QMmlowf0IHw4RqyAywIngLuaVXHkG1Sfpj7ltpCpPleHT/+eANzDcYOoR8UTZMU5Qh3hzH7TrPOvcG48hbOWkrIsP7r4Px4wbDS2hwTeoUnGgGnH4Rh78eCGcUAQyVXzJbqjkBkXpmiaBJ5kvky2bDkc1oMTyoBcV8WNjtWEQe7u3ZafXOsg8ylWk7LrOWnAxZuCcdaY6CSNjaklt12I1VktdBxbNX47aPa0oHjAMR592NgaOHQ/Hk6CGyO3eZ1I9W8bz/QUbcNKcc1RGYP5Emee0ppMkZJs6seiDN7B45psIZ1pw4qQJGDx0IJQIPZAs1JAKVyJKFr00RFGj7kPMdOkfxPckJKX5tCTrsF0VLSkJj780E4vWNqBX377YtnkDQvTakYhCC6Ez2ckz3phuoCeb5bygrOugMC+BkNuDaecfg4n9E3wcSO5JLDJYDrItFrav34b6qgZk200URwwU5cWRnwhD0WlcQ6wKB+2pJDqySeRX9sHQMeOgRkMgpUPGsKH5OjI7U5g3Z63/ZVf2z7dfdu2t0rRpAdnqf/9k3A+e//vH9Dt7jwtuOGlY8/bVS4efPDlvyMhhSK1eB7m5Hb5KEkwawAtuHYEGgRT7UFgyko0prJy1CkOHVaDfsL6o3dOGexdsx9VvPodhp5wCObsHqZXzgfo6KGYWGp2IVL3ShtaXObObPlwaDwRLIQJOWsAQF5K271zpKhLbuDGIEsgosjDeIFJ2AEB8budMJtg9XCyJAgZpQIUiUPXRvnkLFr38Bk49bhJkKwkn2wMposOhC0UoD7ZKMSNROKoGVaGqlB6fw6MFQUwVnEZfC0NN5EEuKoAfIkZAUPFSex6068GklTfU9D36pAmiMAdhpQBXoSQ2oN6X4nplTYLjWELDbbnMu/VTLhYuXIZ3Zs1FOpSPw48/FVOOm4qS3pUcq6yGYjyrlagq5cEwb3ME/qVTsKwMuvbsxOfvv4f3X3sDw4ojOHHCEIwZfQBCRXE4igLLyiISVjjbKKcCYD4n9c4BcIrkTJp50repPtSRzAAvvjcHb87eiv79BmDDxg0Y0K8UZSWl2LqpFlnLRsazoKrk2Sn8B7LpLCry47DTGVx26iSceWgfFPptsJQwwkRnS1to3r4L6+atgdkF9CoKY0DvUsRDEa7SeR2k00WTnPI9qIaKts4O7KxrQV5JLww7bDxs3YUVVxChcUNSw8fvzcOW7uzHlVOPO+ecJ976j+WX/+5E3g+e/+4I/Rf9vH7mU5GZf5v+6piBvU4ff+ZJslldhWR9PQySLdKywfR59ulS3BhTcshlXoNvqlj23jJuaQ8eNxS7O1O4/8sq3PTpa+g7YQrk7C6kl86H3NjAFCE2ROZNrXAq2nuCsvROZjI6z9ACHif9m/OBSIXEyyUxJ2WCOlUovDASs08iP/PXvL0Pcn0EA184IjH5k/irLpa9/z7snXWYOGY4ZDMNpNJwaAlliBhcijC2aa5JSyHPR4gAm+JxiS8fjUHxNXaeIhB3ExGofXqJrXtONcV2dWLWmfvIBW3u+71930Ks3AkEoETF4S9Zw01S2SAjyPWR7KB5aB3Wr92K2h0N3BbH44WQ80uhxvKhGpRNLk5f2bZ486zDgdXdiUxnGwrydAwf0Q/9K8tRUJAHVaXlnVBTUVVKx4crZOJwOsIYhRzaRdgHvfbEpQTPhjOmjIwXwqvvfIA1u7vQ3JlBR20rBvbOx6Qjx+ODT+aitcNH0rIhGTLSvgVb0uA4DvLgo6+m4szxQ3D+MYcgJHfBl1JQtDDQA2z6ZDW6djRAM3xUlMeRX5DHfFM+TkTCCDoVjnKl94Mq+L497Uk0NreisE9vVIwchqwuQzYi7EX7ybufo7a9a6VdUXrytQu3t3xbp/B+8Py2jux39H7n3XX1hLovPnzvvF+eXWI7aSSrapFPCjqK+PU8ngly2qLsMSdQsmVE3Ciaq5ux+LPl6FMahZJfjIc37MRDKz9AYughkFI1SC9dCKWlGb6VhWynWVVH2nECy726b4p9JXBksBTASDQl2mLnQJPbdwJGMl5mepJwa2diPbfmOZK8mIuy0ofb6BzAckMMolbOe/RJ9I7FcWBlubCm80hR5LJix7NthOgXdRVZVYamhaAS2z4UAiIhpGwTBs3qZIOdnKyCCNTevSArIVHdcpseEMgD6hI/FqoC9yHR58A0NwslxU2OI8rCBKZl0RzVDVzhhbqL1U4pi4n+ni0h2WOhtbkFqc4udLS18vHjBPXAQV3xbRY7hDUFA/v1RnFJIbe6SthgjmbOh5QvatRduOR8JIDbo+qXJJQ0UzYtODY5uJMgIYyetA9XSeBvr89EU6eJ3Y3taG1qxcnHjsFRkyZia209Hnr2LZiSDtMLc66QR4YssoUoFPTyPJw2thIXHT8OUSXNVakaSaC7rg1L3p8Lqd1FcVhG/6EViOdFkSXBBtPZAvOr4IIq2BY0IxcJpoZMhh/d6MxmUDlyBLy8MKRwFKofwaIPF2DDjp2bk2XFJ/x+Wd3XTsP8pqfsfvD8pkfse377jdOm6YvXvf784DL1/Mlnny6l6xuh1neytp1pQT7FcFjsLE9bVgIUPUuORxq2rd6E7euqkfKAOY6LR1bOh9r3QEjpXUgvmQ+1tZllg7DSHLdBYEygR6R2IbkTlQPFLBAJnUGICe+iDSWgZVYfVxjB4ogqTzqBeHEUkO4DEw6+HZ//goQtZqCBG1LWQ837s5BtbMGwYUOxacFCpNp7UDmoEonyYqiawrnplAVODbau0yZdhW8YsCMK5BhRZkzoCs3bVFjxCC8pQLG4Qa4RA2KQ17630gyqUOEZuleavXczz+AZVJ706On3SK1DtxWpRwRswriZgJh9MGm5RtEXjguZw9SochRSRbG6ogsdjRzIJpW20LTsIn16YJXHKh8xPiClkLhvWhIGFXMApJ5N+ZWUSy/msxnTRlePhaUr1mPbzmYkTaBvr14YPbQSFX1KYHoxPPX6LMxftxVtnsOGxYqjIuLZHAV9UFzBqZPHYcrIvijQTei07LN17NlWhx0rN8NP9mBgZQFKSqPC35XNFPY6rbJIgl5TRRW2f+TcTwwI13c5QI4urF3dKeaERvqWwdINyH4IaxeswbqtNVuzZf1O/OWSzTu/rVN2P3h+W0f2O3y/S5647qjN7730/uRTT8w7cNQwmFu3wutIsl6ZKiDJsUReu+9CcwGdJHD8Jo4gvbMdi5etw0cdbXjwi8XwSvtATtchtWQutLZWOERcdrNslSZOhoBSRO0yzzWpNQ+27HS2E4hSG88AKZzG+TYBMZ428rnqlStPOoG4Ev2q8uTtd26BlIvOIKOT9iSWvv4WDhs5BovefBddu1qh6zEc+8OjoYRlSGEKF7Ohw4CbVrDo88XYVLMHbp6Gw0+YgIMnjoDi2khTNZVfiNjAA7hSJQDKVZdsLRdUoARQwqpOSAiZb/ovSyRSKEm8rRenXm7hxHxGAkc+RGQiLPxUBVNLhpkV1bxOzlQ2LYVohkoKHnF8FQ5/c5HNZoRAi649pPQiU+uc+z3TpWg0INzdufKkx2fT1+LCk8mk2A+AFkZkB7hi5SqUlvVF5cAhiMQLYXW3IxZS2SJv9fYkHvrbh2i0fNgxmopYKJRklAD4wchK/PyHRyNhkGdCNzRNhpvxsW15FTYs2IB++XEcNn4IHK2NjEfhmkQtU7nVF++ZgA7Gvqqi0icqE6vVCIQVlZVgFFrIoohexTDDYTLow7ola7FuU81Wu7Jy6i/mban9tk7F/eD5bR3Z7/D9+rtnhN+7+9nb1XTbr0752Xma01kPb0c99IzDFQ1t2+nkcYnyQvEPVNVpKmRbhuxEsGT+SsyoqcFDy5cChX3g99Rw5am1d7C3pkzE5yDknFtZaq+pfaf8bWYdUZtOBHmF7eeEswftPwRoMreT553ixNkLngHXUzhqCKoSf3C1Kdp6bonZbpIszBzULv0SSkM7jLY0Ni9Yjs7Wbhxy2BhUDh8IKeTBJAchUsw0Z/CPN+ZDUSjczuHK88dXnYm8PA3digyDXJ4q+4stfDAv3MvzzLXfwQJJfF98CjlhUFqys51YJomqdZ8PVuWIqotd8AjgeG5M/xbuQiKFkg6V2NjLDtMzA7MMun1gnsHtvM3ZVLmZbDAVFpZuPOcUfqCCluRw1o/jerAtW6jMMhlkk0lEdDIw0cQCiOaUjotuT8KGLhs3//VtdLoKMpRr7LkwfAtHDCrFeceMw2GV5chXssIFSVHhpC2sWvAl9myoRZEWw9iRByBaoMJV0rAlC4pHyiZa97NVCi/Dcq8lX2gk8jeg+TddXYjCKsBTdj1xQcmLwY7HIClRrFm0Fpu279ri9jlw6s/mrN5feX6Hseh7+dDSWz/v/cZNv3r/qLH9xg6cNBb29l1QuzPwk2m2UqOzlLTEFPLqagotPKE6xCuJYuFnyzFzTw3uXfgFUFAOv7uWwdPo6oTnmPDNHmhBG8bxDWS2we2v2Kgzt5OAlKWb9DVJH2kyQB6VAgyp5BJfUzse+GVypUqPQYDxP7m95wLYqIIjEONYSQ9K1kXzxq1or9qFQRWV2L5qA9atXIGTTzoO4Si5HtFyw4VjSli+aB3qd7UjVpBAYUUcYyeOIpdhZCNRlI45GF48AcklarrYnv/TBytyBCjmTJFz4JmrPkWUhXC138sNJWI9ISJBBrf8pO4hUBR+o2x5JwSI/JoQh5P/PKWYUnIv9/zBZ8DTZcI75VKxpaCgMXG1y/QqnxdDREniAQe7FBEnl+z+iPAqAN7JZiFRJcwyKwJryk53WF5ab+q48/VZmFe1C4ZOYx0PAzQNpxx+EM49bTyKoh4ky4HrkDF1GHJaxcZFa7Bi3nrkRSX0KsnDsOEDkV8YQXeylX08+YIUMCfogs3BKUK6zsea2BZEc1P4YgtmDRAzg0xdNE+GGw7BTuRBUmL4cgm17bs2l44ad8KP3p23f+b5vUSo7/CDpnPp49+fcX5q1/pnjztpSii/OIZUYxPU7iTbzlH0LLWNju/BUnzoTKInwIpi8fw1+EfNNkxfsITB0+vegfTSBdA7OwS/yUpydcRVY7DsERxN8SmoNrQb9tkcd1/w5NaeTnKVjENExcHb9r1zTk1s2XNuTWRCEXApyQMyt0AiqpRQ+LjMI/SzNuxUFpqvoKd2D1RasFBQGVXYZP7MGvs8xMoHQsqLwjO7kcm2A7qCSFkFpFiCjUxkzngXEc37wmeu/c7NM3MZR+xfmlvGCwH9XvDMgSotsljRI8pv8a5h8AySI3nhQ9hJ3QAZuNB9+gyw/Lv0Pf47ovKk6pLmpuTeLsCcfi5GBQzEjngM4m+IuaqIXhHyUbpv4pQKMZeCTNZBlpoS2UBd2sOLHy/C+4s3ssKpSJFx7PADcOZhQ3H4sFLIcnewyIuymxTa0qhfXoXVczfyBdXipZ2JitIIJkwaDlfJwJbIlETEfVDl6RKgB9S0XH1ODIGcfJfeHy5FZioydMhQKZpO12HH4vDlKOZ9tgxN3ZkVJeMPPfm0p2e2flun4f62/ds6st+D+/V3zA3NeuyRW/XGmhum/PwsLdPWAK+1FQb5cVLed3AiUxulki5PonlfCF8sWo8ZmzbjwcWLBHj21CL9xUJoHe0AR12kebi/l5JDjuo05ySXeGpLabCvqnAIAHgZQP6ZNMcSFSdTnOi29O7MUZUCXTstm/gjAFleInF1QosoMbdjwGaQceEG1mY5ahS55ctZF16qB3a6Bxo9XlLXRGJAfjGghoWqiUptIolrtKyhQDudpYn0I9EeUzv9LyL33IIoRwHKpWvm5p5s77YPeAbtPnmQii04PzFRcbEhdc4hRWzxGYi5UhQXNmFQTK187vcJhIVdG2/hA8K7qHhFEiWJBPhx0//oee0zPuB8TOYn0bxajFFMy2PvUQs6mrvSuO+V97B4wy5OqxyYn8DPzpiKo0ZXIiG1QkEXo68vESMhxqbTO5asxvIZKzG0shDF/cqhR2JYt2YNrHYTI0eXonxoGTK6yTNX4sGymICNtKjSDNJKc6IE3n+J94igsVFCgQTVk2HpGtxoAq4cx6yP5qPFct8f/4Of/3jctGnfmr59P3h+D0Du23yI/spPEx8+fNubakI6YfKxEySk2+G1d0JzPDYLoRNbmGwEsRiSgWXz1+GlVVvw8MLPoFYMhJ/cifTyhVCbW3nZJFtpYeqQU9awpp026/QpQyJbMvLODGaXDIi5E4LnnWL2mas8+d9BBUtAK7zTBH3pfwTPIN2SiNVsoEstKlWmNFYjSpJElBqxoBFqGvo5ad4NNsfgf9PGmtVP5KDucXSuQqmRgcclvS7UTgbl3T+bJAcSzn1nnkxNCiztGHyFx51oV/lr4VkpqlhRBtJtyCiEO3tywHfI7o9Ako0thf6cuaYCOKmaJRoS08QCmSUDJEe90wUhqDpdj+fZ4rEHaQK85OMrFjtUUQp8ylKQdjSs3lyLt2YvwY6WFgwfeRAmD++PycMPRFFIhq7Y8P00VJLbEuWNXncKiKtzMOu5NznRc9So/lASBlzyO0h72LpsE7p7TIw9YQSkQgMKBQ4GHYRQYNGMXFTOeyckdJiY36uIPHcejYu5uEVLx0g+sraBWbMX+bvS1t2/3/iLmyVpv8Lo28SP/9/f96I7rxjXunH9P8pLIhXjp06UUruqodsuFGoLiRrj2nBY0CJDk8JYtXAjnlu2DtPen4GSkYfCT+1EZtliSE2NUCwbCvE8ydos13qxn6cAQ5ns6VSd7yv3SQskAldKsySwEu5Jwo2JaEx75ZAErMSc5vM70LYHt/3KPERY10ku/U0dNplPkMu8TG5AWeiy4G6yd6dGKZ8uZJeYBT5semzkKk+/65A2W1C3iIApab5QA9HPAvt4niHmis99qtBcC58Dwr23YRAP2vgAJEU7LapNUh2J2SdftcRz4LjMwNidHysR2YlQJDb6vHxiI2uqVH0erTDIstFHUK3mKmIGbAGYDJzBY/Zofkr+q/RzMo4mroVtc9Z5T8bDP2YtwJdbGjF+0qE44ohDEVVtlMV1KE6WFVS2R5nyOrMW+NgYCrLpJDZ9sAz1Kzbi2MNGIBzx0WJ2IlpYCFUKYfvaajQ1tGL4IYMQLYlDVYm0Ly6S5KrEoxruQoK5J4MoSUXpMkitunhP8VKJVFNkohwuQHuHjY8//cKU+vQ+47KPV378bZ7c+yvPb/Pofk/um3TvC26+dEpLzdrpg/sXHzx81BDJ6eqGRIoRhxxrbHgKtcASVD+OzV9U44UFS3D1S8+g/+Sj4acbkF6xGGpdIzTTge0mmdvJrSG96YOFEVdxtDHlmItgo05ZQDzPFFt2JsuzJR3NPQNbsqD8EJQVYVoccHjEScY/V1gXT6BKPyfTXjrF6ORmNbpYU4tqla4HtJfRWBUOxSWaD+EyPRbRMgeZmKIlpnLVp4003Y34iehPg8FE0H6LNXmwYQ/mkELbLrioBEwqV4yi4qRlEM9ueQEktt4MYMGCiMCQbOCICMrLKK4mBY2Ii1T6efB3SBnGLT3HRQvzYI9ZE/ssp6iDCGa1PALgxyHuh6KCXXqt+fHTssfmBVJ3Ko2U7SKvuIzdqCJwEaEIZBJRcMAfga4MAzI0h460oJ9lsybevftpDC4u/P/Yew8wu8p6XfxdfdfZ09N7QgIJLZSEIhDphCIgRQQLKgKCBdTLsYH3eDiKHVAR9CCoiMG/gFQpoYUWIIEUEtLbZJJMpu/ZbbX7vL/vW5N4/+fec895BHLijM+YIdmzy9p7vetX3oLpU0cDRgk+WxnHhRk76GjrxIY1mzF5n+EYM3EMfPiDc2yZwg6qyjRZXrxBaFbN94qGNcxtp5iA778N38vByeSxeWMH/rpg8cZJZ15wwinf/fmad/MUHALPd/Po/je77ydvuPC4NS89e9ecww8aO3XaFAzs7IBNojxXO1R+pFyYYRoblnTh3ieewtwbr8eMC86GWetD72svwNvUhhQjbQ3FGbV5YmrakVSTtkqd5FZdeJoaWAcVR1qWqZQkiRuTcnkXkrxWxIDbWduSatFidjpbebIvhSPK2alu+2LOXXfzhZAWnYYcqrKVRbLchyMtbZJHpJTiylyDtxervsHKUhPxJZpCnpkCZgFQRS0SQNNzRuGEioyU9KBIjonazHDDzTRKLuIYTrfr95KZpFL/qAqRix1+UzoZBYHyvuTIQG/52cbSRk9kl7S880nBUgqshBrF3xd/UcK/VJjquaj5rapGhSBPUn0ci1s8pZBynPR74IUhLNKmHA81ZjRxNkmhFp9LpQrL8mQ23r5+C/76s/tw3KGTUd/kwTCrcD21tTdiF9u2bMfmjVsxcdJwjB43AoG2IxTllJb1iqhi8EuuCNJ58MLohAaq5JAKeLrw7Txy+QIWPPtyvLy9d94V//pvHzdOO41BM+/a1xB4vmuH9r/fHcdxbD7xtYv26Vz84g+njiqcPHm/CVYqm6V7L5waYaAsBOX2jVU8+OB8jL/wPJxy/T9JKmXnwqdgb1iNLCtPh+0tYPNEIXDo4b6oi2wmsOmqk1UXf6Zqh25KknukkikHwVNciHQEB7HPsSW0LbAtMHpDrPQ0x1MMl3WEcEyrMrbbdEcXsrqi3IhGWm6vnJzkBDV8RAaze7QzEc8KMgsEAFXCpYYcBVaSyBvLN2GFsRMiyWHFKkCn5pdy1yKETyo8VrFqmcWKllggVSZnmnoGqXTnWj7J50mgTcBTrN64CfeV8chu4ClVql8ThZIkrhNINUAm4DnI+WThLlik5q5C7dIjgMTYRJQ+WrElxCFR99iwJLedVTQbZ90lsBKNA8mZEhPsSoyXH3kanUvW4Pgjp8P1yNqoSJcQ8kJhprFpy1Zsa9+BqdMnoGVYo/iTCsdXwFMpoxKakiwB5ahrw2s18VQJppYN3/JgZHKwAgN/euCJSi3f/KlPPr/ynnf7DBwCz3f7CP83vP+n/uljTRteX/C58Zno88fMPKDJam2Czw+1VUJU6UGx28GT970A+9BDcP4vfgwzrsfAm08hXPkqsuUqDJstKT/dbLv17Ip/iukHreg0aBK82KpTKkmXIJPSO0b28mctt2QlJKYfhlRppLpkSMzuGUCawN5QLx6fdGIiiVpVgZSWOqKKUrwZLVPkPQklRtFzFP1FBJFSNQoWCtdRVs27ZoKKeqmUPEpAKZVZMu4UNYzehAuIah4n23KL1Z6gAEGV7iuMpVBLLJuGHARHPocEvPTzY8UpM1cNngmAKpf7QAX1aYK8vA5u2GtVyaISyYCWbyYVs3Anxb6Or58XBb2wGgx4kwg9SStN1FOqYtaV4OB4RV1ISGrnRYljkSpd+NMmqsUBZGMbxXe2YP59j2HmlJFobaqDQaNOQ8UPi5Ox6WL5ynfQ2VPCUcceDDejPhNyKdKeB3JMEnTibFOfR1wysv62ZKvEz1cGEd3ncym0L12Ppxe+vbS7ZcTp17349qZ3+9QbAs93+wj/N73/+Jln7Lu+e9nJdqXvorHjhs2aNHmf8dmsYaW9GNWig0d+9SiqU8bh/Lt/gXRmIuKNr6Br0ePIVSqqShVgtLUuXbXd/JYlkda4C3Bpvh6pSVJ1CBGaJxNlm7qySU4cYlTNR/fSdbj/9j9g2r5TMfuj5yE1ugUxW0Lp7EmQ50nI+1PVrPqQq/9XDk1q8ywzR2mFVTOrC0lVRcqvqN8Raz35MRYOrFSOepEhCyU9DpAcKN3CE6BEJy5bbl15cgZJFydWpVxIcbGjgu0VPzN5lgQ0as81ZSnZ2MtthRMaIhTwVPNNGQGQckWwZhUpdCR935qWRPqSWk5pAr5ODdBFsVT3bNep+ZeFV6KS0h4DSc6UYlDQKpBKfIp4I0QmVUsBnEqA7lXrsfDh5zEsk8HUqePEjNmxVGvPxRSno929RazbtBG5hhxmzJyuYjS0R4EK++N9qy85Kpo5wfc2FDmvCY9JLyZpZVlZVpXNGl594pVwZUf5+mEfOe77599w37uWXZSc0kPg+d8U3N6rp33DccfZM8YZU7evWHl1S9Y9aeTIphGTxkx1n/zjU2YwpgFn3/Ej1I+aCXS/jW1pW5XNAAAgAElEQVSv3I98uQxnQKtZ9JZdFEZax67clFTFSe4n/xRutF4mCa+TBPnBuZekdsvJTZAodXRh2+JVWPHcQmzfsg1TDp2JOZd9EiikgVwacDgmIEIokFH6ckW/UZsb/aPQnJI2mhQb/rtusWX5rf+nAUfF2alYjcE5IcFeb8YTLqUAnMRQKN9R+XtucxgWEQWwOJ5gVSjAqbicuwOnqn7VMkotidRMMqE2Sd3rK9ms4HtSKcvYIBBlEVVTDo+3GByraltuz636btp7adulMt/lquU4ivXAyloc8PleEP6lE1DHUi6ClgGfrTq/owj+zi6sf3URNi9bjSkjRqKhUIeS6SOVcRHXavBsD5FP2WiMle+skoXTIUfOhJv1xALRYOst0kt1waQYINDcV7VEs6RT4JKKIxl2HzWrDqGVg2s66Opox5PPvbKx2Dz2qCvmv9X2XpwfQ+D5XhzlveQx5p13XG5b+8ZJXuwd5ETunL6w57yzv/75zNgTzgXCdnQueAjutu1IMZVTdD+qDSRIJvMsMfqwNYeTVQQrHa19p8PSoG+jtPs8kdS/i5abJO6qisitFSt4541laFu0ElE1wph9pyEzZpTI9GLbFVd4gyT4CPD7+mHQMYjVnGMh3ZiD01AHpyEHO5eB7ebheCm4aRfwbESsYsVtSZHQVYOqFi/0qeTzYOVIgjaJ5mLZa8TKyk07vtsMmPM5tyMlittpZfXH36F3KJc+CXDJbFIvpJJqk1zNZKbJii2RYLI9jwIZIshjs8qktoCtvCyLaLQs9nsKnJO2X00W9AVALiK7WedJC6xt9nTFbXmucnyS7bkjDAkZpeiMJjD614jRs34j1r36BsJtFFcEGNHchLrGOlnkROwg9PWIx7DYX8T2jp1iZjxq0khMnDEZkRXAcPgCVJaVCnxLJiakLZFupdlp+rNAu0TLsBAgL7HXRmTj1SefLq8slb51+Wtbf/BenW5D4PleHem96HFIbeq4777s3Xd8+08jh+VO+sjtdxpAEf6y1xC+tRQuLNSCsmxHBTxJTxIaUOKopMBTCM/cvBNQhECvwFPqIQLu4Mmk0zKlRKKZsSHbdiuwEPVUUV6zFTffeidWbe5FKm/DMW00eDnUu2nUqOMmjAfqZK8v5JDPplDIp9HcVI9sNg0rBaTqMqIm8i2gbngrGkaOhN3aDOQyqn0nyFN7z2WR78NJ+Jk0IREPSlN4oLEfgPDav2Unlr24EEed9EEgzbRQRWQneEpFKKolFenB35H2W4xDFHVIqlOhJmnNeyKllJZe+3NqcJSZKz1YGVrHC4Qmz8tWX7ilu6SYAqCJAkqPCRRuqyUeSees+i2HccUcK7L6TPKmJCldzIqtOEB5ezu2LF2Gvg2bEHcVERfLosikQz69ORvrW+GaLsqlMtq3bUdvbxlGChg7eRRGTxsHK28jctR8nJWl8F2T2ackD6jlG7sONv4SVMfHT3noKZWRzg2DaWax6OXFWLpizZL0lIkf+thDC9e/V6faEHi+V0d6L3ycX1947De7N6/61mW/ut3OTxqDYMsGlF95EValCFNnoMtyIQFPLjYcZXw8CJ7CAdXzTdm2Ks6nbNtFpaSiiMXgggsHSdwkVTOA5XgwKbipWvjDz3+Defe8JEpKRQNV7XG2kMf3b/kp6seMwkDoo9xfRLG7C90dO1Hr70fY04VquQf9/d0Y6O6WwLWMZyOTcVHfVEDjiCYUhjUh3VqP+hEj4DW3KnaAtP08sQPEtKkjR5IwVY2A7iK6Vq/DA7+7B71+hEuv/jjywxukuBOlFjfrrBJJ9ZHFjYrsSFp/WR6JDFPpzBUXU0UBywhCwFNVlcrYgzegzJQz1kjAXVyVZDmkQFhuu1u1mRiTCK7qC4EycNEZSbaDKp+Xm4bpeAhl+UcKGcGZbIoKrFoZUbkEi0KKvjL62negZ/sOdLXvQF9nL6ISl1hqGkIT7NYR9Rg+cRQaRzYBaVaOdJ7nfJsEJKZ9qvGmTrlP6LAwGEzHg6fHL3QbNLIFWOk8OjbtwPwnX6oFo0fdeOlXTv8XY84NNAl4T76GwPM9Ocx754P8fO7sM82BznumnXt69tjPXo6orwM7Fj4Np7MN6VqguITa2Ue17SbYDoqjkvAx1YyLruWJPFMR5jlXU07ykrBpqCgOLpMCw4DD+F5Oymh3Zjpw7QJef3Ihbv/R3WjbUpLcJI4wWcj2BCHGHbQ/bv7db9EyaZLawPP+iCkVXyahYbmMoFqFz3nh9nZsWPAclr76AjavWY6w2o90xoKbsuBm0jDzjRg+ZhyahjWjefRw8fesIUC1XIbfO4CO1euwc9UGVDu7pUXtq/g49cNzcOypc+CI2zkjQBSP0pQ0O44qSY5XfFQB0d0qTyXn1vJNgq54DigXeykgBRS5DPIF+JURsiL0E6fZ/suiJrlPfX+DtCW5yGiVk4xKlNsVl32UqlqpLAw3hVAnmIZhSULyTFQQVvrJiZJKmtQ0iz6j5KuWigj6+hEWaxjoK8PzUvDqC7Bdvo8k+FcRO6rbIBFfKEfJnFfzb1V1zAuKzBFgRmoEEMYWTC8P061DJYpw3+//CDvb8vaJX79+7ohTP/KueXf+e2fwEHjunbj2nryq179x9aRFLz79aMv4Ufuc+a83wSw46H57AazVb8IZqIiUkSeAuIDrPHaxoNNejMocmemaKT3rSjihrHB0rAbnnlwiCWlSV55GJG0wZ6c0lDACB8WuCHf+6C48Nv819FYNeKYJl5p0y0BvzUfT6NE49+KPY85ZZ2DSjBmyKZaIClm86CWOVINK904AMisl9G7birZ1G7Bl00Z0t23G5iWvYP3KNcjEJtK2A8+2UQ0DSYj0A0ZhBMiYIabvMx6HzDpYWvlt7ZtwyAdmoTB+BKysg5hu6KQwscVlwBy359T/69Y9AU8BTq1GUpUn55iqsk7ab0Vb4vyU9nGRLGdEKcQLE81ECJ7a2UmZH6sHUbZvdLhS7xEbY+WH6shFivQfO5UFWHm6jCJhy0456wAQFOWiYht0roqAWhUxmQZclgmQ+oiDmrxfYojN58sLhFTOapGnHJ40B5ejAslN0lxOzXIQJ3z5dTIhlNFMaKUQ2XmEFRcPP/YIdvT1D5z7xWt+PvKEi683xowpvycffP0gQ+D5Xh7tveyx4uXL3V9d/4UfmD3rP3fOj28y66dMRtS1Db0Ln4TXtxNWlSd7WgjWVNPYacrpyNckwT2juJN0PWL+rNCKNHhqWaYyRNbBX7SDS1p3bmPZxUmRSqWNg6hiYuOSTbjx2z/Duo09sA0blZitPWWijPiNUGOSZ2sLDj/pZJz3iY/isFmHyvyMZaqMC8SIWMk45b4Tt6Kqj7blK/C9b3wd7W+8gaifEcXKWEMR5slk5PY5Eun9ySfsg6u++Al4BToLBeKuT4d0w7XgeGoxIi2oLHW0NyhnfQKQgSLZE6qkpacy1Nc0H/bYu4hXrDjJ92S+POe6Ismk+kjckqho8oVSlBiF8ONH5ZfyFNGGIlJnqpTSwLVgR2zPPYQpD1Y6g5DvRTolrzXjpBCVu4Fan8h22b6z4iV/lcbZpDqxordZ5da0obbwW5XMVGSvg96jKoiOz49fgRmoGTgvtoxblq5FvVYVx8GLrofYyqBm1+G5R+djWdsW/4iLL/nzrM9c/aDV4D5gGEPguZdBzN79clbe8fMDHr/thqeO/exHWg766MXSePYvegbY+Da8kg8LWcR0MXKZIcEThEYbLixLV5u6fWfrRn4n23gl6VR+jcIFlVmnmnsmtBn1d8RcNeNzDA+oePjtLffg8fufR1cpQk2DMUGJjj/EFPqT9fNktQxkcmnsO3kfjJs4CXX1BTTWNyCd8mRDHoQ+OnZux5b167FpxSr0tm9DJjaQDUnQ1t6Z4hxMWhVnszaqho+xUwq4+ssfxX6HTlHTOwFEpRiSEYZWLMn+eNBAU1OjRCapZpMEKz6OardD5cEpbaumLWlLPN6vKJukSk3AVLnEs6WWpdughp3gqnORtDNVEnfBqSsjhk3Dhe2lEKU81OwUzGwdYseB5xlAXwfMWj+MsCLxyQa1+HwMAic9ROnAz3FEEKtMLFaTQoNSrz+m0YmUoYk5s3Z6El4DhQe8NqiLKGeccu3km8xqOGD0sCuWiM/MfxUrN7RVZ553/uPHXfPVnyLXtMww8u9aSub/6Qweqjz3bmx7118dJZ13nTH7jyWzeO4Vd/zMQGMjws1rUF70EpyeLnjwENQCWCkFLiSyu7anuZ62bLATezkqiyyqRVidcHkhiiTSY5QTvcxFZQTGzCO1aGCpIy09ZYElE+tX78Svf3onli/dgJIfS9SwL+CpbMzYLlumI0bMLBRp0GuCIK/NguUEVmFpNgn8PnOcQmQ5D5TtN5VLbO/F61xs23jPtbCC1jH1OPnC43HqhacAVg0mNZDauGOw7dYk+11qJlHlD3I5JYRCgyeNjgmgCS9UZJvK6UNXpkqbLsBEcCV4Cpiq24iiSaudhAJFL9PE3k8rpIRDqm3e7CiLSGacqjquZeoQeE2wvDQQd8Mc2AC70gdLKk2l45dtvqZGydVJKlryUHWciNgJsOrkrFb5AAwCqIgLVMUssnVWyZaJmgVhPRBIuUhyzDSC0IZdaMQLjz+PFcvWxQdd8on2I6686g0rX/gSUFhnJFeBd/0Tv+sBhsDzPTzYe+tD3X7BSaf3rFt+9wmXXdyw/8cvgl0dQOn1FxFtXIs0bdy4SPBcVIkllgVXsmhi4QLGPFEJhFrnLhtdTaIXnqcQ7FXcsEg5ZSZJswpu7KW3VvM9Sh0DC3GYwfwHn8RDf3wC69ftQG8MkZamTBtuGCIlHEIliXSZ4hnEsA3aoakQOf5PlCxMubQoQ6SqiOYdMTzLRjUIUaWjkN7hWLwa2BayGeDM847D3M9dgKoTCfBanPtpQw8BEEouB707NcAlpspamaR06GxpNYVJcovULFGWQ1LNqopWuSdpMNW0pGS7rtREqjUXzqh+XJGnJtUr22Y9U6Yi3kQGQSov8cu24SGyC/CzTYg8E/6Od1DrXo7mhrTil/LxqVMnSO4G2JxdkgnBl2ERrGXZrySzaraqLhTJfFfYtDwGlquC6kR8qSQNPAi+6SK2smAo64pFq7Fk9WYc8bFPxTM+/omtJcv95dZtfTdNmTLlXTUAGao891bk2gNe1+I7f1z/2A++//+NnDRyzod/+s9GekQDjI6t6HvrDVg72pATc15Lhv3cltsEJZvEcUqd6e1pyWxSCNJMRCSoJf6fdJpPKEzCE1XWF6JdF39PutRT261TIO0syh39eOTuh/DcIy9jdU8JvpNCtVJFMyveoCyezMTbDIAU5eaa7ygacXbTmjJDyTyBi/8uTqIk57PYMoGSCRSJCbSv9Aycft7xOO0Tc5Gq99BHPE258GqkDyljY0XF5GRUiuVB0ruAkOyo1KxTAY1anLCik3Zd+lkl2RTxAdtkPQbg3yfcUHVbZWGiaElKkim3lYGHWtGIhJUyTv43l3ms5M0UAjuFyMnBSNfBsAtwnXqp/oK+HXh+3h045uT9YRccKTAZ00IhAA8Wq1DBPW6zJFspIegrcz1JZJXXmZh77CLoS2Us9F1H5TJxBKGcm1WOFRz0l4Gnn3oFa1e349yv/zMmXPSx2PDcv8KvftLItW57v06Bocrz/Trye9nj/vmCs0/fsGzhr0+54oLWfS89W2IsisvfQm3FEtSXKkA5BpwsAmqjHfIHOREMtTGyLaRsFRJHqSYBVTvFy/JIuYeL3loMcpnCSdK9kvJRj82ljEUFjNQtNtpeWY75857AM4vWoa27CpjM9A5oXoaMBRRMoNWy0GJYSDuqARcDZ82F9DwPhbo6NNQ3IMWZn8NYXF8WT30lHxu6urCiYyeitIGjT5mNuR89Ddmx9eIOxHydmu+LxyVnliLr1OT6xKouSccUfbqYkigFVOK/KYYhBFKdJaXcmtjCk9ZEbTtnjbqCk60VW3fej5bnxDRvVjlEyghFLaBE6a8TTekspUYmHiIzjTCVh+U1IHILCNwcLNuF1TuA52/9KYLujTjlM2chbnKUzLTKpAFF+Gc9HIgzv5q7kvfJcLqIlDEZD+i5rFT3yiQlYQuIVaFSoypw54ybs15QRVbD5radePnNVShlGjD7nAtw4Mcuq9bSjStcN74WSD3zfrTryak7BJ57GYi9Xy+HRiK3Xf3pGwy797pP//EWy5wwEnFfF3oXv4ZU2zZY/QEcJwef80QvhukoIwyT8QkmZ53KxV0Fl/PvWHkoAn2SWyMzUPHiJI1JGX+IO72OqxULORnuGYiLAd55eiEWPLcMjz63XKzQfMRImxEm5F1MyngY4zhI093IpvQywECphEKhHsOHD4dj28h4aeXZaRkolopwSY4PDBR9C29uaMO63g4cctosHPmRE5Ad3QCDjkmchfL5cRYpVnVqzigzSNJ1pN3Wc0ztaETglATLJIFTR3hwEy9UqkEiPJdPNRkxhP6udlzs6PRCScLbdMAblTkCnNoURB5XJJc8ZlzMMUzPhEkllpmBnWlB7DQBuSaZO6bsGK/ddjc2PPZXpDIxJs6aggPnHg3YoXh3CnGdgX90w4qYs8qq0RSyPnmzIqnl4ocXPOk+lF+oGhsI1ULRxJLRhfgb2OL0v6NtJxa/sgRbOwfCusnTSyd96cupwsyZoZ+qewOGc62DB143jPO1g8v786kfAs/357jvlY96w/imaSMa3HtHf+CgA0+67mrYdQ5Ka1djYMUKpPrKSFNaSch0Rcos7ZpaEBmwZfapbeiEE6qAUmnfdcywgKcOhuOJKw5NOjBOZ7hLLrmoZhhEZ2D5w4ux/MVVeOalt1Cs1tCScjB75AiMNELkjQC1oCoMQ9f1MGzkCKRJz2EWOOewzC+PfFkuWS639T56e/rw5trNiLJ5zDj6MOx7zpGwx+QQ2xFih4swUxz4ZWYJS83zkiWPKIN2k0/KckVHY2iSfJJNJMR1/U0TET4X1tSBxHDonCKh/mgjkaR9D3RVKooljjOSoDi1lJHqXqzklGKLs0ak0oBXgOmOQpxpRS3tIpUBtr30Gh66+Q7s3LYT3UERBwyvwz4HjMUBx85ErjGPqFyEYYYI/AosXjR0XLIStCuCuzL14POl9l7RopSU3kYUU2EVwXE9uSDQEblz5wDeXroaqzZuhztqTO/UE099Z9bHP5lGrnUc4G00DOMncJy7DYNC0Pf3awg839/jv1c9+rzzzrNWrH3lhLF1ufuO+vjZ+SlnnkAWOHYufgPB1jYUqlV41OvZpmTBS9VIZyUSUsQAmUDImA7dku/mxCStu9yGBhVqHiaxHFr5Iq5NsnwmvzACI+alCF1XRO+yrXjtxUV49unX0GLbOGrsONRTVhlVEaZMDG8eCdtmoid37qbKCDdMVEsD8lxqcYDABJasXomN/f2YMG00Dj35BDQcOBFmaxahGyLwlBGGU1ZgYTqmLKMS4JT0S+Fj6hA2mUeyAk1C4JI5ZeInKkipFi5sjbX8Uy2NdM67bLqVwojAJWopcVzSm20+WqRI+Mm4QFKUxDOAZH0afriAm4WZa4VvtQDZRnE6Km3fiMe//zO8sWI1nu/olAvd4Z6DmQ0ZtOYszDjyIIybNR0RBgCbme+UhNYk8ZKrJ59ZVlwYyRxZXQhCbWjCroEBc4aVEsMRZjVtXbMJq1dtwoqtO1DO1OO4T16K/U48sT81buKaOLZLoeG5AZyHUq79M8MwuvaEE2cIPPeEd2Eveg40Dbl51pQfRLb/ufOvvdIb8cGjEJS70bnkdXjtm1Hn18QRx7eVCQcBy6a7vPaPVOYhGjzJ7Ux4n2wHJcmSNCUl6TNoeScVKAFYSj1F5eGUjeOBIIZTDhFt68H21VuwbcV6LH9+KfIVH2Mbm1BfnxdDkLSTk6WJZCOxGtMzRFaP/eUBDPhlrNm8Ach7GHnYVOx72P5ITRmFuMHT5HdXwuQog3RDgrot9CiT+UnahIPAqZRAKmtdtOWibtqNIqXnrYnvJgGRVaciwtMzUwFpYlasSPG+/jcNnoGq8CT7SCIvNB1I9cnaT9WWKGXYKRiuC9OtR81rhF/fhEyugFpHFx7+6c+watk7mN++DauFAG9gJICDbQvT69LwXGD4iAJmHDARzSMbkM468HJqIcgZpk0nJt2qc1yhVlWGuPURQ8vVCL29RWzY2IZV6zehaqbhNrRgwuyj8cFPfAr2mNFi1BIYRr9pWqsBc0GtFv84nU6/pxLM/9upOQSeexFw7Skv5ZErzxu+/JWF9+Zb6o6Zc9nHjKlzZiGodKH65msw27fApfEuAYbUTVulIUq2URI7zGo0IcnraAapLEljktaY4KlMjYVMrysZYg0NQeTviUuGhbA6ADOoobh1B6ptXTA7qxho78GWd9ZjZ9tWBGUTrkfNvQ035cFltAf9L2s+evsHYKUNjJgwFqOmTET9pLGwJ46CVW8AqUh5WtL+TnJ1mHSplT3cz3P5FFeVTl9mjVzm0OVIR2FqN/ld8cEa3LTDuyLUQ56HtN6JM7xs3ZM5KgUCNXlccYeXq4cyCvH9ALbhDm7u1SVFMwkMB4aXgellYbkpRG4D4txwxC05VDs68Idv/wCVzd14fOsWLPV9VHlMaLFk2WixIjT7VYxybeyXy2CYHaHRhSzdvJyHQmsTCi1NsHn/9FYlBbcWoFgcQHdPP7r6+jFQ9tFVqsI3bBx06Czsd+Ip8PY/CHUjRiDV0IKACjQrpbX7PnWsXTGC+8xe/38YLS3UOOwRX0PguUe8DXvfk5j/P780/eX77/u3umzqsA9/4xpj+KwDEHRvQ8/bi+B0dcEJad0meiFJ5aT1mZDgZdvOllLZk6mFkVo8cEVPtYvEDA8mbSau47tyjkTHIksMVmY1jlgR9g+guGUbwq4+uJUAGUapDZTFXWlHZw8q1QCVcllAKpVJiRtT44hhaBjVijjnwarLwGltAdK0rkty37nYZ0rnbl6Yg0FxKiBYGQ5zu6za9ERBxCWOjBUkRZPjO5W3RAWStOacc+q0SyHCk3cqr4cVqJ4nJjNPdvg+M4uYQ8/qjishTly14YZF8rklSzObfqSkjNkejFwBsZNGlGmA1TAMUXcvHvrBT7Fl9Vq8vn07Xi7VUHHpoWqItZyZ8pBiZEalBNf30WobqK/WMKOpgFZEGJFLy6jDsGKUajUEloWqz4sM/VFdmLk8nMZGWE3NmHrMsThm7mmwxoyRCjh28trsRIv3uamX+GiLMtAYKP8Rbu3ThjF8YE85W4bAc095J/ay58H2/bYLTjqyd+O6X2dS8dSPfPc6NE+fAr99GypLlgH9O5CmFQ8rKV15Kl5fBEZyqPkmCZOmgKv4fNqOLJgGM9qF4C1oqyo8ychRX8raTPlc2jqSNyoOoLqjE9XOThjlKjzDhCcyT1d002p+qp2cJOEzRuAYMPJpmAXyH1n1sqpMlE5qASNhcho0d5G/teTyb8CTAEmpZWJurNt3cbznzwRPxZ1kdamy2BPVEDPdQyGaKmGOjjDWWnehLpGwzk08KUpi4aYygZQfpvJHDThjdDIwUwX4bg5hoRlGLoesk8KD3/4hNi1diXe6duClnj702ECV4X+WC9txxRWK78227TsweexItG/YgoIFTB8zCpbv48c3fhtIeagWezBQraJWo3tfCvlCAWahAV59I7L5OmSaW4C6grxPkecJfY0XBHJdTVBSygsKxx+uKJXoHWqg+ms4nVcZxoTKnnKqDIHnnvJO7IXPI543z/qXu392mrd19a1mIRrziX+93micPBXhljYMrHwLFk0mohApaqpFw67SMDjzVG08AdOSCobmx2JfR4clmXeq5ZLEeMg2XsdEJFteNQWVZQlJ29Iu13ygWkPY2we/OICwUhb5pXIXcpR0UTKUHDE/JhBYdVkY2RTgKiURRwQyO1Q8HDWflf9Wb6AQ1gerT6VmSrbjstLSW2dlwaZNjSWHnYsuJnWS/qP036J957/R7IOUIDIJxKlK6dsVOV4R+UVrLl27Uv9wccPKTbb/2jWJI4/ASyPyKMEsALlm1HIFpAt5LPj9PVhy31/R1tOPF7a1o4NZS9zOU93FcN98Sqrvnt5+DB82DK5tY/3aNWgs1KO+vh4jho/An594XF24eFFjpU36GW3y5KJG9Zey3RNmK1sMmk9T7MVpDF9w5ItXgYAqaI1ny+ujlt5C9a6tO1ZcMWbMke+pc9L/7bQcAs+9ELT2pJdE7fvP5h51Rty+9ofNw/ITT7j2SqN55gEINm7CwKpliCs9qPOpcuEclOFthpZkKpCUTHfddhKolE8yFx46+52Ul4TWJDEROplNPtkq+kJpp0k4Z8aPD0O3uLRvIzApCyVddSYjBCZ60u1JlE+8SeJuzxOaAWkqTE45n6tKdBDQdgNPyVHSdCK+RonLSOaemucpAKmXSOLxyWpSAFTJGkm7UssmSPxHYmqsaEq7TEfkYqFd5qnfR8j5LSv3CD4rZC+DyMnDyDQA2SY4hUY4+UYsfeJxvPTHeVi/cRtea9uOLXSZM22EUYwAIYa3NsFNO+isleF4WVz1uc/h1p/cjJ07OjB5n32wpb0dV37hi7jua98QBkWtGiIlaahUH3GEwMOrIpyFy8rLjXB11fslbkwETV5MxAGaKaoW3y44nInXBuCg+hD6uz5qtEwbmnnuSSf40HN5d49AHMfWr449/Cx0b/6+O9wbf/o3rjUbp05CdcdWVFcsR6pYlBAxYga9LmVzTfK2hMG5YpcmsbVSgTK5Vsd1ELgEUGkwnNCWVGSHCGkISpJJTlqSWtRwuRIxmkPUNrpcZHUjvMddCiblNaqWUeQAiV0ateDkburfkyWWYLXOGU/ifJPBwWBlqbiYYhun55e7x2woQiQBVGW4i0mGVJ56wx6SBqTAM+F8ir0bYZIsP+kAACAASURBVEiAWBHzJSRPqkxdwfophI4Bn3sjz4Xp1CFyG+HnGxEV6pE1Hax74nk894f7sK27A49vaEc37fUM+hDE8M0I9bk0Wpob0NHXh4pl4he3/RI/+JfvYcvGzejr6cEBMw/C68uW4I8P3I8PzDlOngetUuT1qg2eqiRj5mwqhZHkOkmuvRIPkH0hFwSRaoqQlAjqR4EfOGYcmbX+qlEr3YP61HWGMZLGWHvE11DluUe8DXv/k4jnxdYvfn74HL9/80+Ht2b2m/PJ89Ey+3D4m7ZgYMNKWNWSGHDYFqdekSLHO7bwEMkDtJmuyJPQNRQPVGKMdWCcOCzp6A4tORR+pcJQdeISZGRJw/RJX22hpfVVKZnqpNZtrkg/9c9SHWmSvkgHdVuuwVQqz8GAcc0tTSpPAcREnqlD3kKmWyqlkSWVqAb1hKYkPp+qopR4Ddmk69gN7T7EKlQtnxTAqjadz03RpZh6SYf2OE4hsGy4zLd3MwjMLOKGZvipHPJ1Bbz54GN4+ff3oVQcwIKtW7HeD1EmvxV0wIokT721rk4OYltvP27+5R0YP2YcPnbhBSj1F+VxD5l1GNa0bcazC19EJpcXv1AONmxBQoKi1qbSelDHPYueQVRF8u7Iz0ruLxnxHHu/YxrRw2ZY2xzH5VJc6t1sR/3L0Hxw+/spx/zfz9Ih8Nz7cWuPeYVcIn3v+MOPKHSt/wmc6sw5F15gTTn5RPg71qC4bQvscgVpAI5pqDxwhwojVzpYz0mpcDKL4KnAkvZlrDol10hLOUnAltQKJeFWX+R8DkofGRWhwEgZSKpANKmG1FpftfAaPFlpJu2lWhQpUw2pbuW2u6Ii5KGSoy1adB0PLJHFSp4pnum7g6fMYzk6SHw6tV2TBkfZuqvBppJ2RoY2N1benWIaooIqBHw4VjRtT4yZ6cnpugVYRh5w6xBk8gjTrshM33r4SSz4019QqVbx2ubNWMk9ljhQmag6Jii2zKVTyKQ99JUq+PK3/ieuvOoa3Plvv8StN/8Em9dvwOTJkzF24gTM/dBZuOgTH5O5sxUzHE6ro0yqx/RB4XHSizxOQKWVT/6CRzUxZImNgQjRtz3bvBVAZU8CyyHw3GOg5B/ziRBAbz/zyKnxpnU3epZx5gEfOsWaeeFJCLZtxsDGTbArFaRNRe8RlyXPAffMJrOP6MjEBYbo4TXA8WeemBo82eIT0GR0KK5mBEa93ZZqTrXzstHWdnFyG0EgDYisKqVsFSM3Ff+h5Z9y3zKbU228KjoFCtRtd1sYJVLRBPjEcYjYqDXug/G/iWO9Xjgpf05dTWr7N7Gqkyyi3TKO9AKGIw1lSM+aTxkzh5aBIO3CMetguS2oWllY6RTSloHX738Iy558Fh2VGl7a2oZ3qj56DQMZmKhSnSU+pMC4saOxsWsnDj7qA7jrrntQyDfisis/hddefwlrV6/Dl6/5CvqLA/jOd25EOpVRaiIdNayMCyIRK8iCTc03tAGIvqZp8yT+klwsmU8UG1sNK7zcsqyH92Tg/JsL5T/mqTz0qt+vI7Do5htbHrvjlp/U2eHpBx0/u27WmafADivob9sAo1qCG8uuFZbrweciyaMCyIADmojoZRHnnQ7BU80ek8RNRZwngCpVi5y30j8quaC4F5HWowJy1LcuGQmIidRTsFC355ItL7fjdl1bqw2WtnrOmuQNJdtwsoVku56YE+s5pXh0as6mDAQJimrLnCRdyphBWttdOnbOb62IrbmWgMqvyiRRWJ2GRSqVK16nrMiZMR+lcwjcNNJ1DTC6S1j0p4ew7s230V4q4pm2Nqyp+OjXCaUpy4LPZEza7FkOmkaNwbruLvzp4Ydx5GFHoFat4KKPXoCXXlmA4SNH4Ymn5mPFindw9JEfUE72eoQsr4PlJRkAu4FnMtOUOTThkjp/XgPJMqDNHb07o2iVDVxsuO5r79dn8//1cYfa9v/XIzV0u7/7EXjwq5fm219dcEnY0/O10ftMGDX30vNh5k1UeneK0iVdC8WAmAAWeLZYvbEWVGojEuUt2YaLhFNs69QGV8o7VmGaYC8VpSoOpT0XO7RkFicAleQX6bM/AUVdiaoxpAJATvQk9ne3o5FUVary1EDJW3AfIjpz9fds49m+SwsvsRSqrZesIq0SkplsEtxG8+SEeqXHC1a0i/Kjbst235RcKFrLScSJk0ZsZxB6jbJpz+RsbF66BK8+9BT6t/djS28Fr25tx3omBtsGamEkvH+PlT1nsnxS2RzqRo5G0/Ax+MvDD8PL2GjfvhVnn3E61ryzGtf8j6/if3z960LITzmeFgOIMFaqfpkfh4Y8fznu9BkVR5BY8qy4IJOjKD8rK2bxFY2iBcZA9Uyjvr777/6B+zvf4RB4/p0P6NDd/eePwG0HT96vq7/nFq85fcy5n73IHjdtHCo9OxB0dSFV5caZXqCmqI7oxiMekGKgyxx4xnUwEE613DxZaXsmUR2GMhERvbyeT7IiSrThCuuSTB1dfA624boH148j9CTxmeSSR0pE1bYL11IvnXQiZBKTwTgPUQ6JybFygpdMeR21IdEZshmnhl0tkZLkTD6WZLezEtbhaTJPDGnFF0sWlMxDqRgyVbolfZciJwXLq4Pt5RARQP0qVj3+KBY98xyqloulnX14rq0bVVioWDaKsQ/HsmAHoYCnB6DK59rQgFRTCy44/xJ86/qvwzdirFqzAsd/4FjU5fJ44OGHMXkf5jSRAmsPzl6lhJSZM5VOBEQ54Lr6VrQlXrkkv56zaAbpSVegiPJWjEfhdX/4vQ5z+89/anebb/9Xfnnod4aOwN/jCHAOesP06WOsWt+ncqnoswccfeCwWWd9EJm8h+q2bYj7+4mdqr8mbYmGIJzL2XSnJ7C6CGnz7tAKmVUUaUYEFLWhVwweBa4SKCd7Hj3nlI27irjdte1JXpV26VUre7UV5omv5gCqktKu8BKxK3xGRc1R5PgYISus5HflsZT2XGJ6hQSv6EvSrmtqlbT0sqlXhRlBheWgTaOPmg1miVTikoSicaZJF3hqyTmr9B0PXroZtpfH5jdewFt/eQID7b0omx6eatuK10slDKQzqNVC1KXSKFdKKvZCHNyVyzyXTWYui2xTE67/zndw7vkXyhjk3nvvw2WXfQbf+PrXcM2118KmB0HM7T6J+HqUkdC4hHKkHeZ1vIZU3ZIjpQ1ROI4RtoOOKw0DeCYegNf5kT1JSfR/+owPVZ5/j7N/6D7+LkfgmRtusN984uGPBJ3bvpzzwmmHzZnpTj3hMGTrUij29okiyAxrMAMfKcmCpwooDZ+Vj+EoJ3nDQMAKVUyJ410VZ7I9pwOTMmBSmnlBTAV4SSW6a8WhATGZi4qRMOWDajkkscEJ0T2pYnc7EonBsVTJu1Vf4i7Pb7GUU9G8hBUCLeexZhjAZgYQ799n+0+TZUY2M7fcEdK86zoIQxeuXwfTziGidZ4XwI2A7lVbsfTpl7Fj/WaULQNrBop4cVsntkYReixgnwMPRrXiY/vmzaCGMq4xPjiUhFGfc0pRdZloGT0KN918M44/+RSJ7Djn7A8jk/Lw27vvhk1llTw1BSH6UvQ3n4NQa/aVc9SumWiS06TSl7XqiK27zLmDe8y2nkuN9ymX6D/zQR4Cz//M0Rq67bt+BFiFPv7JT45bu2LhlbWebZ9sydlN0w4/0Jhx4tGwGtLwuzpQG+iXls9JOULR8cwUzJjtPNVGplShhhWp9Eo9H1UBc4qGpHxA9exUEEBr4vWsUyBT9eP6W71sWd5wyaFHqOLRSaMO+W+dDaQVNEngmhDf9U6K90eOKTvWJLxNcoukaqX7fIjYVxp1Ar9SlQYiBOBSjELSgPp+yiWZAGrngDgP185Ltnr/lo1Y/tR8dK7bgt5eH2t7y1jS24WVlSr6uIinMYjl4vjTTsfsOcfiK9d9GfuMHodNa9fCdukMpStsy0AlDNA8ejT++aabcPq552BjWxtOPfV03H/ffZg2eR89smDCqCXm0ZoL/zcXoUH9qF7M7ZoJq9mzuNpzeSYO9DK6iC3UfmFlRn7RMAySLPboryHw3KPfnn/cJ0dZ59NXXnLUxudfurHa33FY/ch694PnnW40T5nAaR16BroQRGXkLBcparhJzdZzUcX7VOoWaaO5UEpad/EYIdDqeA9BRS3NHJx3qn26iofQaY9SHSYwqPihg3NQ6egTk+Jd2nYr5ExU69flVwmegXAhlc49adcTJxNKSJNoYYgBc0AEJX9S7bMBJ61yzwm6XhaOncVAn4/Xn3gWm5a8Dc92sHFnJ17f2o11kYEdBFyPVW0Mz2cSqIMbf3ozjv/whzD9oP0xvKEBUamE7s6dkorpUCDA/KA4hJvL49Irr8B1N1yPZStXYv3GzTjtxJOQslj1hnCYHRWopNDkIpFU72KLotD4b6rOZHlG71QBTzrky4WiRv+9yEb8XTO3+nrDmPO+O8X/R2ffEHj+R0do6N/ftyPAKvT3n7l4VHnVO2eF69ZdlbfNfVqmjzennzAbw8e3ICp2ibGwtI60sOPck0Yh4kSv6EM0/BAiuyRz8qVw5pls5lW7zg29JgppeFT/JRVlwmaSyAxdiepGX+Z8ukKlPlvmnJK/oQnvwsnc1ZYmvpwETyG36626amljBDJTVcockVmK1NKCpc1IJJ438mClaLIXYPuqVVj52mLs3NCO0o4BRGYGb/QV8XJ/CW3iW+IgZMUaqyA4Wnzk6hvxwqI3kB81HJ//0hdxz1134UOnnoJnHv+rzD1jn1nxjGqKYXoexk+bimdeeQkDgS+GKQRXhrtpj2edSURY33UEVUYRl11q+y5fSV6TZi3IX2lVlUQc+WUuzgLHMr6O7PAfGganvXv21xB47tnvz9CzUxWgsfQn353wyB0//0pDpXyWB3/4AUfMMGbMPRaxVZXOnI7qTNEUoCRv0lZZR7ILSkju4takNPAyt9RtuvIK1dxQMdbQW3IBMjWTlD81fZEkeUUGV0R7BRwqNlh+V0BX8TEFSCQqQ23qhWol62hVhSrg5CggRDWIRVppUqsf8KW4oMEHSe90IOJd1yo2tr+9HC899Siijk40FdJw7BSahk3Eo68ux8JahBcHqugxDRQismK5awoQGjHsTBrnXnAhbv3lHaJGWrR4Mc4680wcfcQs7GjbjPXvrJJFVq3MTCLOWYGBIMADf30Us485RtRe4rEkElBTqk7+KQmgOhmTr5epnTweai7Leao6PqrIZzxJTY4fjVUqlQo8VrD0r4ujmhH5VzuNY39lKILoHv01BJ579Nsz9OR2PwLr77wzteC3P51Z6iueFwz0nD6qsX7ipIOmmPsevj+QtlDxS6R9wjbVAibiHlmT5ynprEUBXI++nXqFkSx+NJju0nOqAadq23dVTdKK6kpTEcK5+EnAVrXlSqWdcBtVMmTS4itXIWUlNxiPIbJRHwalm46LgKDLeaawClykrBSd2tC2aj3WL3kbG9euRdDTh2HZNEaPbEG+tU4MhlEYju//+s/YEGSwsLMHPbYlhtMpm3HKoRSzuUI9fj/vPhw++ygYtHwLAtz4L9/Bvffei2uu+QJ++N3voUb3fAMolUoyYy2HIWYeMQvz7r8fuXydOO3boudX74w4SQllK6FuKfDkdYk+BWLKIjfWLbwwF3TukrheKbkqq+wwCmoG8OlU069+bxg3DIHn0Ok/dAT+3keAlehTX/rMtDcffvyf3OrAKXCDxiNPPNqaMecwmNVuRAarGAMOQ90c+kKyZFT5PcIR1XIYsUkTCaZm0OtMcTFJUiSnQZMOAUWpPlXipSx9xMczcUNKqtWEkG+KkW8Sqyt/RnQQolUcDY4571TVKNVEQS2Al8kqjPHyiGoB/IqPjctX45Unn0OloxcphuOlLRw4bRImjhqLihMjTAG1dArlbCtuuecxbOgMsayjGzvCqlC6qDNnhcfCevpBB2PeXx5B07BWtYyq+ggrFXz+81dj8n774YjDDsNXvvAFbFy7Hp7nolwto0T+qWXiph/8CJdfcbmMh8UpL4oGZ568f1n46C/OMWlozOr1b8CTvE4qrtjK69iQMKghZFCeYoX5hmldmrr59nuMG4bA8+993gzd39ARGDwCpDa98pd7D0yVq2dHpb4LGhrdCaOmjrCmTp+AMWNH6Y26Gl6ybaUbk7ggaQqTJHLq9M2EriQ6eI2dyiIuoSOpn5mdlPA2E+ppkk6ZtPaqJlVVmXTxyuBJ8TkJ1QlXSideRpxl2imhJu3c2I6dazdj56pN6N6yFQPdJXhpBy2jWtEyahgaWrLSPjOHM3Zt5FK2RGn0OPX41dOvYPGGTrQXK9jW2yPLJoJ8xksJd/PKL38ZX/jmt0TqSn1Phg7uQQ09Xd34xrdvxBGHz8IJxx2Hx/7yEH7/u9/hzSVvMqZeZrENDQ247qv/hE9/5lIZibiuLVt25ccZw+bFSRumJPQjBuAl5sy86MScRUhqaSDmL1RYUfLpcMQSxLBdLwjj4Ate3Zjbhtr2oRN96Ai8R0fgtxefM2LZs89dkg9LZ9R7zsHDx9VlDpi1nzFm/Hh4ngMjzflbAMujqYi2qxNUU56dibxT9aNU7uzm+qMz1VX7GcmGOGnpVc2qtucCljAlO0nhL1VCzJGnrNSU2ac4QwXKIJkgyhbX31nFukVrseKtJQj6ikjT1Z6YbxkYNXYkxu0zQRymTJdLMc4hQ5huGq44Q4eIMikUUw245+mlWNVVxbrtO7BhK705yac3kTZtNDQ047EFL2DYpAlCQ6Ic00IghvmVIEI5MHHlZy7HWXPn4qwzzkDKdbHozcW49ee/wDPzn0FPT49UkqefMRffvP6bGDZsGHK5nFSgsrBLlmTSwqs2XchbQkXSCquY808FoIY2eOa/M3ZaClfLCsPYuDZdN/aWIfB8j06coYcZOgJS7d1wg/n9Rx5p7d666VAv759pRcXZoxtbJo1sqk+PnjDKGD9tAjLN9Zqw6UvUhlREQv804MchnJSneItcIjEjQnBQgSZ7S7ahCVCIKEk24kmbv+tPMWgOVR4RTdLFBq9URe/OLvR396Bn+070bO+SALpaZxFmKULac5HLZ5Gtz6OutYBcUwFu1hV9uqz+uQUnFHkeYsuB5HY6MaopB725ZnzvD8+iMOEQrF67HsuXv46dQRU5x0U+U8BXrr8BH7v8MpFiyisyIgSkIxHs2UXbFgb6BzD/qacxbvQoHDzzYGn3qQDavn07lr/9Ntav24Ce3h5Yto2jjj4K+03bF7lcRnkFCGtBjzWkIiWX1ZcoD85wuaFHOIAYFUTwEZV9ef5cqTNGxXEzqIZRYHnOZ1Opxt8MgefQOT10BN6nI8D8pPvnz2966bH7T6g3wk+5Rm1aEBabxowe5s455mijZcoExY03Itg5B0GtpBM7mW7sIawGaj4ZKYllEPuiwXb5SwIWyn5NYoBtV2/eVb0llnLVCLXOMrZs2IC2dRvQ0daOck8RLlWldEXiZj0mad1EznPR2tiE1pEjkK2vQ+jGqJo+Qo90Ie7LWSWSvsRK00CVA0wvAzt2kElZ6DOBtnQDvviLR/DBD12ObevXYuFz92NT706pMD/84Ytw4y0/Q6ahAMoKmOtJq7gAFlwGrcmlIYJf80VlxBTRTDY76MifXD4CkZxysaOoSDQ+5m8ms00leQ0RkNZEn4G4hppQwzJwgghG0Ac/7keEGqyqCb+/ilShAQGr6shBaNm12IovSqcb/7yn29Htfrl8nz7iQw87dATe/SPwyzPOyCx/c8HEJs85OFWpHhuXBo7M5bxh9c31+foRTVa+KW82NNchW8iizrXgpVNwXFe+qZ+nIQnBRrrRioFayYdfqaBaqqLSX0S5tx+13n6Uuoqo9A9goK9PttYoMg5YcSKZrOy6BjLZHFyaDOfSSOeySGXScFMOXPqVMg6ZtCZKS13GBVO3vyshVByjzBBxNo3Yy8GKbaRcCx2GiR89+gI2ZffDAbNOQ9DZhgV/+Q3Wbm/HwUfMxh133omW4SNU0B2fiFjzKUhMqP9RxOWZAn6lWdfu+olmXXs0y2/of6MnQKJtj7gI0vfJ6lzWbZGvPAUI/r6POKgiNGso9vehYKdh1kIYWRcV+HAQcIQR+KXeHxe3bZg3sKV92+Rzylv35K37EFXp3T93hx5hDzsCd19ySXbZW/P39zu6jmi0vJlOEB1Wn3KmGAP9Zh1BshqASR0V7ojorUyzeq3gVOmYyq7SpYUbifgRR5GqPadzswSzkTqaIj3IRaGhgLr6esmCJyk1kjhltrMESkPaZwKZZ6fhmA4YAieg5tDk2USNDnwu3ZJUbjp1i1wwxYaH0Hbw+rYefPOex3HaVd9BLc4hX+vGc/N+hfpCPW6b9wdkmwrwOI4gt9QS8zfRwHObRTMRPrrKeFcb8gQUNN9g8N3TuitVqQo1ScVscGGkGAqKICZuUDT9IP1K4qWrMPyaXBiqvi/Jm041AGoDCDImfCtArbcDZrmI4vYtNQz0bQ9LAy/bgfnlUR/5l8172Mdn8OkMgeee+s4MPa93/QiQ8vTY5z/vvrH09RNXvrTw3tEWsoeMbEU+qiKuVcTdXNSSYuRBY3TlP8mNu2nasiV2PQeOwz9tpFMpIYY7ngvb5YJHkfXZ38sMkAF2YgxFaz3lEUrZpEh6ZAZANZEHW9BaWfDFrgWftnt0amcUsmnJ4wrcZhqwPcjgn26/F5NPPAf5cfvDDwxkowpe+PM96F23FieeNReXffWLaBo1QrEN+NxBU2lRDyizEVlzKYd6Ln8CApyjKlRl+bGLhiQuUMJI4DxUhqfqNlKhKlGQVKFaOGDFVZjBgGzWKQLw/QgpymZLfUBYxvZSH8xcCnVGgFTvdmx7Zwn8chFwU8tqpvnhaeff9M67/kH4Lz7AEHj+Fw/c0K/tHUcgfuYZe9+zT/3auHTq+ub+onnh4Qfi4FEtcsJHJPQYJqzYhB3xm5PBqpiDcJHCqGSxubMscB7Iv+dMUjLldbolN8lqGa0zkwg7WjoqnpayMImExG5Znnhyxsxlsi1YKQ9mxgPSLuJUSqpMw0gJ1nIuu743xJd+8lvUTT8a+39wLgzXkzwkMlffWfgKljz4J5jwEWYcfPrqy/HJKy9Dpr4Bhm2LdNOUhc0uQxMJkUtMnxMXfv02K9kBXwjnEJEoS+PYqBqGWaODaowohYjZppHBuGel9fdhhRWYflmAueyrObFnhih1bUG1XIRVV0Bdcwusaj/aX34ape2b4GWzaJow7aZs/VHfNKZPr+2pn7Qh8NxT35mh5/WeHIHT9ztk7Or1S+4/Zr+JM8NVq3Hq1DH4wNRxcIwqakZNttuiL49MkS5yDiktq3CNdFWmqUxKeKmqTO3CPCgBVfEe/Fe9ORe/S3UfqqyNEdn0JXVgplKwsyl4mQxg27AyaUnBjG3yOz1p17f3VnD9rffAmjAD+885S/w6U2zzA8pVHfRu34G/3vYjWOU+yaqvSzuoa23E3Is/hjM/fimGjZ/IuYGax9JQRReXiWRVDv5u6JDMOVVWaLQzioz74xhPx3G8A7btxr4/1QDONI3wyCj0MwTQaliC4VeRNi34nG8yIqRWQrW4A0G1G7XQx4gJ+yGKTfSvX4INC59DIZtD65T9y97YKWfbIw5/Yk9eHA2B53tyig49yJ54BEhtuuAPv79q/eb1Nx29/wyvd8lbOGnyMJw8c18g7EdgclvMFpXBZMqw12euvEwNSWfSxiLC+6TeXTIslXUdbyE+bbvI44kxEueYOmJd55qHyi4vkwLSabjZDNwUc0QNWI4HN5NHmQwpNwUzU4c1O0r43Ld+hOapB+KYsz6MqplFLTSEuF4t9yGbyWDZq6/hxfv/gFx1AMPMGEeMHwE/MvHilm3obRqGG2+5Daeceipi2xelEODI4wWsXC0LtcCPHcfheFX9gzLNY53cD+D7gPkTwzD4866ZaFwaE9f8X0ZB7VQqh6rBAFzTFhPnmCMJOjyVujHQ245aVEK+qQXphjFAfx+2vvkouts3omn0dLTu/4FeszDsAnitQ+C5J544Q8/pH/cI3Hz1qd5Ljyw8urmQv7Jt89aTtvQHudmHHIre5Ytx5OhmnHnkAXDjEsK4ikDckgiK/Gam/KB6XVWYiVuQVhGptle715vWLrNgYb3rqGKJ91FGzZbjwE67MFIejLQLpDzYXgq268KgjtRMwXBy8K00apaLZxctwV0PLUB+3HTMOPoY+Z0gMGHTEDn04TkRNq1egQd/9zukB/oxNu9ihBFjv4Y6eG4Km2sRXtmyFV2wccScOTj74vNw8oc+BMfJiWCA89wwFkuTV03LftoAjooRz+Z+zITRA+B3AG4wDKP3f/8ExXGcRa37F0Fl4BK/VpFlmGt7ykDE4NijgkrnDhR7dyJwTQyfti+MMI2+9aux4+2HQEVSwz5HID/5yFoN6asymcZf78l8z6HK8x8XQ/4hX/m1xx922JqFr9/wwUP2mWMadvr5RcvRYRUwY8YB6F6xGDMaM7jg+FnIGzUYUVk24aFP/TqTK9llJ8YfKnZYkiB3C4Qj0CaJRrtmm4oUNOiizNA61xaKEkn5ZjqF2HUAz0ZEr1FxxreQcnMoBQ6sXAtqqQJ+dPuduOeRF3H2Jz6FcTNmoWqG6C/1wrHS8JwCoqAMFwO448ffw0D7Dkwv5DC6vg5Rbz/6e4tISdAaEKUc5MePxIZSFWt2dmH2B0/BTT+9BcNGjEBscYGEHsM0rrYs65EI0SWAcW0cx3UmjNcMw/iaYRiv/zvAaSDonRNXB35TLRXHGFQR2RkYdkrc6V03hjnQBX9nB8rFEkrpDEbsNwPxQA1bFr2C0pYXkGvMIT/5CKTGHOx7ZvZL9/3lqdvOP//8Pdaabgg8/yEh5B/rRb80b176F9/95hFB7+YPjc6GZx47bcKYglsw6CDbcQAAIABJREFU57+0HMt2VNA8/RCMGTUc6155FmNs4DPnzkEqLMIxVJ0Z+r5oryV3nMsdvTzhnJD0HyXL/FtzERkZkpYkC2nlN2q4FmxWlmkCpgfLdcW4JHG4jy1aQjFKhAsdD7GTRew14JnFK/BvDz6FnTUDR5xyBkaMm4paxCq4CsMxUPNNWFEaXlTBMw/fg5ULX8G4fAZT6ftZDLChpxf1TQ3CIGiFj5M/cBC2liv48+LVaCtF6AtNjNtvGq75yldx/CknI9fQsKgS1M5OpVJbQ4QXRjGuN4BmyzBfN2BcaxjGkv8feJa7xwfl3lt6OnecEvhlu6mlFU6qWVI9a2EVll3FQPs6oKcXDjxU65rROHkqUC5jw0tPwuxZgWxjHplJhyA1bHpkRubnkRn+i6HK8x/rXB16tXvIEYjj2LruE2dOW/z0s9c1VYunHDm5rmnCtOHGfiPHYOmrq7DgjU1YVUtj5oWXYPjwVjzz29sxNu7H5eccj8YUC56KqiL5o28hotbQCBWAstokoZ1O6SHTPGUKqmlJyt/SpJ6HHqIESgJmyhFPzdA0xUEpCEOkMhlUwiIMh5WpC9NIoxY4cNPN2NHn42d3z8NTbyzB0Wd8CJMPOBiBm1WWdWEEnxp6x0cUOUDFQs/a1Xj07jsxwXMwoTWLnt5OTGsdhreWr8PsQ/ZH+8Y1OOGYA9DR24c/L3gHZUTEVngZmkHH6Cu7mHTQwfjOLT/+zT6zZ32BB6AC/+N+VPuKZ7pNhm+schyb4PnS3846V3vlLb03DOzYcW1Q9Z1sQzPy4yYCVgZVRg4bQLVvJ4o9m1Dr3go3tpEZNg3pUePhhkWseOJeFMJOeIU65PY9BlbzfrHply83M8PuGFoY7SEn09DT2PuPAGmI9/38huy9N992mOf7Fwe17pOHpayRB7U0GPVWFUd96Hg88+gz2LS2F5u6Y2ww63DWtddh+NhReOOxB7B2weP4/HlzMSYHZFCl66WYd9BQOaTEMPS16TFJPmpJJJmdNBfhAolzTFMHzzmuENvZolNmadAezzJkpknCuOuR3RMLCZ/0oYA5TFYeA4GN5xYuxX2PPQ+nZRhmzD4aueGjZONOv0/KI8kfrflMuiyLZNTv7sdDd94OZ/sAZrRkMGqEi1dXtOH4qaOxYVWbzGrnzJ6Coh/j0YUrsdMHLjrtECx4YyW6+yqY2JqHX/KwoaeMrpQ70Dxl/F8+e+VVi06+8MMfgY1phuV0mTXnVcM0fmw4xovJJ2nevHnWzMmN5+Wiyg9zhjGS3Pe6cZNgNA1njqnKXvIDiTYO0Q+/tENECFZ6JJzGVljVLrz9xL1oNgZg57MoTD8WbvO0zrDY9XGrbtSjQ+C595+zQ69wDzkCX5970JGLX3vrK2Py6eNGFfKFyRPHGFtXLsbBEydh+dJ1qBYsmJUYfcUQ6/sj9ORG4xM3fBtOfR62P4DH592FyobVuPbCczCMc7tKL3c46K30iWTS8Amgersu2e2k+WizDa7TLZq+W0pF5KZkpim8T1kOWWIF5zguqkGAbK5OcoMMO4cYaVQiE6vbtuO2392HlVu347xPXYH0sBHwTQ9Vbqwtmo3EqPll8SotV2K4jB+p9OLBu29DactGjDQymNLs4NS5s/DjO57CjAYbU8eOg2/bmDDGxd0PLkFHnEG/X8ItX56LO373LLZ0VTA+b2KYl8em7jK6LBv9VhT3VePoI1d+1vzit6834KV6UbX/grT5g93b9o6OlXmrVPtaOix/Ou4faC4bLuqn7ItqqgCHvgBBTUV1kKrkMCqZXqvMLkqjZDrIWn646pkHooLfaXtZz8hOOqzmNU++H0HtS0a2pX0P+Vj9u09jaOa5J787Q8/tPzwCVAl97apzGtcueP7Ucan4zAYfx44b09JS82Ojpxhg6/YdyIZFnHTkIXjokcXoNQyMb2pGR08RG2k43DgJF3/r6/DTXNJEcMIqXnzwAXQvX4rj952Co/abhMY6Us0HEKIGm+DJ3PHYFxd5kQoRNGWZRII8BCSZoxS6rjgQcfZJIr3teNLexyYXRinZbtOdbuWq7Vi4aDUWv7MKW3qLmDZrFg47/oOIvaxs2PuKFZjcWtcCRFFVEicDUpOQh1mtYsmCv2L5C4+g0YzQGDkouD4uu+Jc/ODnj8DpL+GIA1sxdcZIPDD/HbzTaaKrEsEKy/jONSfijddW4cnnN2LmgZOx/7hh+MvDL+Lww6ajfWsbyl4aL2zpRMM+++LSKy+PTjvn3FczmcJns1l3OWeRcRzb1Wr/xOJAx5UZMzir1lsclykMN+xcM0LLFTI/4griqAS/WBYFUhTU5OJhpPKouRk4cdSzY+lr7WHbW9NyedswW6ZsLkyadTXc/COGYezRIXBD4Pkfnp5DN9hTj8Dr8+YVvnPdFRf1dfdefuT04ftMqg+9E488wnhp4dt4YfFqdFZCmLaDKa0+jjt8Nu797avINGaRMzz0hxFWdPeiYfphOOMLV8Goz8FzHPjFChpcB2sWvY4Hf3MHmswqjj10Ok46bhY8K0AKsahmjKAi+emxSvVRmTyyJIoRSpaSJfNOmy5MdF1yUrJ9rrG9dzJSZT7y9Hz89alnsbM/RvPoiTjupJMxdeZB6CxXUDMtVKIY/cUy0l4Wfrkij1FDGTVuoSIPKBnob1uPB351Kwq1Iqa0NKC6sxuOEWPuGcdh07Z+LH7pDVx07gy8uXEdnl9aRl9swXBz8Et9uOTcGZg8YjhuvvUJTN1vAuYeOgl3/f4pXH3NhXjkz3/FuNEj8dq6Pizd0YvOqBy744b1/OstN9943JyTnjJjZ5IZW8d5Hg6P4tqU0C/l4yC0HTePGLwwKM1/rdKBzrYVGOhoR9pxxSfUSWdh1dUjM3ICosCpGn3dxS0LH2hqyvgoWXVVY/hBP2+ePPM7AEiNstHxduMTj98XhT2v9p569aO1pJWP42fsb3/7ueiG98l1fgg891RkGHpe/+4RiOPl7p9vuqv1lYcePGnnlq0fGzW87tCjZh6W3bJmMc476xg8/Nh8vLK4DVVueSMDnmHj3NMmY2DnAF6evx51TRmUBwKULBdv9wxg7LEnYO4VV6BEqzjKMLnmoeObY6LcuxMvP/0YNi5ZBPR2Ys5hB2P2/lMwcXgd4kqPmPrSOcTiljxmSxrLEse36bfpCb2JXpmlaoDO/jK6+itYv20nlq7djC0dfWgYNRrjp0zDlP0PQsvY8ShVq6hElIQaKFZYsdGow0a5ryQ2eLR5K/oDCA0HcdVGrasLf7r9VqT7OjAxm8LYQgM62nYgDAI0NOcw83+x995RVpXZvvaz0o61K+cqKHLOOahEkSiKIiJmMaK2trGNGNrU5oxgRBQVAyBIkhwk51Tkooqicty1917xG+8qu7/zjfOde++5f9icbrajkMGoqrXWu/eaa75z/ubz69EBGk5hB/x8t/4YETEwaXsJm2Kc1KB32ywef+AKnn36HRpqFO6ZNJgZX//KkFG9qTlTjKIbOHE5bNhzhIyMAIeLKil0iIy5dkrxjbfemdm2U1evLUmKCzQWDxVh8ezaaciYwn3PjHLm2E6qzx4iXjZIiYtH1Xw4igfdq+FNziSQ3AxJNyjc9gta3VE3i9e1DF33h1ZZRrgwVlUWX3nmdJ7m00xLDR1r2nHAqdy2nY7EGsIVJ44f7temU4eFWnybbf+Mrvz54Hk+SP2PWYF1P89J+vC5x+8JxSquTrDsFqOHDfHadj0bV/7Gjdddztwff+R4YRRNTOSEheZRwmuZPHj/WNYu/hUlGkdWkywWrNpPnQr7qk16XHMNF4yfiCME7Vaj0t11/lUFeNjE4zgELZOzh46wfeVynIqTPDj1KhJ9BppjoLtGkTIej4An6+ALcLSkit35BRw5XsjJU2coqzSQPQ6BpBSat+9E134XktWyDYakYSsaMckhJjBusozhyqIsLF100Rs9joSzpGVarmDfsC0sU0YxJX755mOq8g/gqW2gY6ZGTlwqp46Wu82tsBVjZN8Mcluk8cXS/RTEAuixsBvkJX8CZeEGWqZ4eP2VW1i7fB3zv97JnZMHsnbnUfJPlnLluIGMGnkxH3w6l1XrD3JRs0R6d2jDVxv2sq02Cgkhptx1N3c/+CjBuBBeF3Pa2CiLGIZb56wuKaSqKB+vU4tP0gl54/D64ymprCJGzB1eatGlH7InRGXBPsr2r8IXrRb27Vhevyh/OJG6sKALUG9L5LXv56S27urIqmrs37mzIa9de10JhGb7g5nPSZJU+0d/kM8Hzz96xc8f77+1AkcWL/Z++uWn7U/kH7myrODYxE45gZYP3HyxsmbZKgaPmciqpQto36YtK9dsoLCkjqgRQrIb8Ghi22iTE+fl1pvHsGXNZhK0NMFN59uV+6nWVA7UGFzy54fp0rdvo8e4LGFLFpYInoqMqqlYutiqqy5xXaqr4f0n/sSjt0ygXVYADzqWmAKSxPZc/AKbWhM+W7AcKbkpdiidzKxcMrNzCCbEI6keVwSvOxCzhTe6GNMUEz0iQ7Xcbblh6C6BSGSPQnwvApLAuP3uJO9ClqWYxfa1v7J15Y8kGRbNk7xMHtuDSKXNoh83u53/9DSZCSO68d3a/Ww/3UDMBYooWLIwdRP1BT8KDTxw/yiaZCbx6vRv6JybwOjLhnKmooHC05Vs2bqHqop6miSHGNgmgWEXdWDTkTo+XrSNMtuh1HLofsFgHn7yKbr06YUn6HVJVKL771g6shWjrqQIR8y4KzZ+TwBJCyF7PBQXHsGqKScuKZ20lu0xLIeS/M00FBxBjUWwHJ2Y4+ANpqEFU0nNzSQurSl6OMqRg/tJzs4jPa+FcBwtkfTwI/gy5/zRNdLzwfO/dSuf/+Y/agUE7ejluR93XPD9T9PiFOvSgKym+GVTzYl3GNijKZVFDcT5JbwBD6vXFGB4DKSAh9qwStAnrG0FFR26tmnGBT278tlH84nVQdP0BIoj9ZyOeTkUdrjttddJz8lAUWwXAecCiIURvCShCRiHLQzOGsXwST4v815/gcGt07ikdwt8TgTdsNE8vt/9emzKYxIfzV/J+DseoEpUSAVYWDAuhaJeBGdHbJ0t18tIbFHFNl8Wx3D94gWyrVEKJaRMYs7cEvpR26FB113OZ7IWx9aVy1m9cA7xZpRAFEZemEVKyCI3rQPzvtmAP6gy+epB/LZuN0v3FLse7rIahyiWGlLENXWL6Y6ANdGkiYd3Xn6M6fe9ixqtoMbxUu/EaJ5l0yUnl64du6P5fcRiEQ7uOcb6PYUUR2waLJEty+imQ8wj065nT6778z1ccMlwdyjAL2uoUiPhSSgKYnZU8EOojdgoXg9es4Y9Kxbh93voMHAoBNOx9TBEw67Pu2QJLJ27d0D1hYAI1DVw5Mgxspu3IJiY1kj+ry5tqCw4+HxV8YrXW49+R6Szf9jrfPD8w5b6/IH+D1ZAum348PgTv/3WTZJiN3klaURyvDfdp0mKCIQ+RUIP11NbY9O5TRyZiT6a5iXz48LD1IntrWBo2j4CHhPDNPAFVQYO6EL1yUo2/XYSf1AiJyGBkro6TsUUjpsaj300E0/I7zZ6RNBsBK8JyLHs1hxdTqWmuv5GPllm18L5SEX7mDZxKF6rDkl0zoVfkW26lPbiKLz3w0om3PkgVQIQ4rp1/j6eKX6/6/v++0y8sOMQKBGRhZpCxCSyTB23XGjbmLaDaQibYtGQEvVYhapTRXz1wSvEO9UkxECuN7luUgfWrTqGFRPnrzNlyoXs2nuCFesLiKgSEVEOsNRGXyZJ0N1N9/eLkoNw+fjLvVcwf84qLrmgB4HUIKH0IOG6KkqOniH/2AmOn6mlKgKKjqs1jQidqabiFQ0xW0ZRZUoiDZRi07pvH267+14uufgSgvEB4bKEI6w+VPGe6C7gRCgPPHoN0aP72LN/F637XEByXmeXVSo0s66/vbAhsWMugEXWI9RWFHLyaAGtOvTAl5LuGsjpVcUU7d1cL9UUP1FVcfr9Xrd/JEAmf9jrfPD8w5b6/IH+Vyvw7XvT4z548a2LgtHYnSGTfulBb7JfsWXTimALGrlgCsuigeLlkjGj8Do2C75ZwI3X9+Tn5fkcPFWD7PGiOR4UJYLo4Uiayejx/dn8y25Ky3QcxSEzPoGSmlpOWhIn8PD8rM+xPI0+QWKeXHYhIILhiTsBJKK2IYzNRNwxTcr2HWTfotk8c/sVxDthV9wufOJcC14UKkwvX6zcwUWTbiAsPN0FLel34LDLABXsY0Fgd53RhLeFsPZtdOS0REYoRPhIjd5zlgvDw4pZeBSN2rIKPn7tFTz1hWT7bDwNKnIsys03DnCdLN9/exnjL+tBMKTyxdxtlOpCfS8moiyXXC9gI44Rcz3cW7VLplW7rgzsfyHrfl3MycPHqCjU8XpUGvQYdaZBnQGGLOD4lluW8JrgkzUXamLIlpsdi5zbpyp4gvGURKNUGSYNNvTs3Z+/zZxBi1atGs3fVBNsA1Qv0WgEnxSDklOsW7eSzhcOISmrPcK8Q5J9VFTVEhfy4FcMJL2GhvIzHDlygObt+xCX3gRDZOX1NU609EQkaNTurT596OWqSGxRx6um/6Hsz/PB83xM+6etwKpVq9S375zYwjDMkU1Sky8b3Kd3n2Xz5gWTvF40Mdlj6MiqTFR0tRVo2iaLkeP7U3NW5qfZK7Dq6rnwglzatW/KF7M3UtegucxLR4uBIsAUNhOvHsSRvfm0TGvCjjU7iekBSvUo+yI6JcE4XpzxHaYkbCOEi6aDaZturdM0TDcgCp2mKTieoo5nW4TPnGHJ28/w1r1TSPMLBrvtMjhVATBGocbyM2/LIdoNHU29IKYLqZLIPN0Y2mg17P6D0HiKrNLVijYe17WIF98jJocM8V3Cz1xy9aSyY7P0px84sGwh7YIQb+mEYypR3WLw0NYg1XP6VITxYwcz8/NFFFTGXMsNrxgTVW2SMuJonpdF/54t6dg2i5hRx8F8kzmLt6LJJteN6sB7762hTvfgqCLCx0TIxFQdN/hqpoTfVlFsFVM20UUG61oqNzbMTEfDEgB8W0Kxbep1g/pAEpPumMpVUybQoUMnNBFqhSOduFaRtZv10fUrFx3t3q9fWjCpRZruKLJhOxSdKSIjIYDXCFNeeJrDBw/Sa9BQfGnZolNvNtTVlKimsTboYZniRLahnz4hZV4S/qM/yOeD5x+94ueP567Ai49ek7Ry9tyb85K1W0y0lg89dL+2cfEKaceaXSTGgRERdUu/G3RicjVDLmnD0Iv788WXqziyr5CL+nSiMP8YVSVRbr6jJwcOlrJ0xUks1e/e3JpgbKgmYycM5tvZ65g2pRd6aTlr1tZyvMbikB2lPKTw2qwfqBd2wpKFZDVO7OjCRkJViFqGawJnG6bbbBEZVKy+ki+ee5S/TB5F1xYZKAGfcH3EMoXiUyGmxLFw8z5aDBhErYt4E6APF53cmJ06IlA2msm59VTX71zCEgHa1fk46MJbSHTXhWWFsPHQoxSfOs5n775FbjRG13iHLM2ioNimUBi3eSBoOUy7YyCLfjvMxu3lgkOCPw76dErigqF9ye3UFn9cHEeOlDPvxxVs33WazFCIOizC9VHee/JqXn9jHvmndPdBIXvFXL9ooP1u4CZE+QIiL+jzIpuVDbfhJWoQqqmA5aVG6F9VkblbNM2Io3v7ZszbtJ9Yah7X33IHTzz8EGiOmwVbjuV4cDYd2rXtwTZt241wVO8tKEoTIxqhuOAYKSEv0epSCk+dpE2HjsRl5GF7g3Xhhtj3kiR9YZrqzsTExDpBkv59ef/wO+t88PzDl/zf+4BCDHRB89Q2mYGGVycOa3PJgM5ttU++2cBdd03jvtufIMUXB1bMrQMK/WQwES4a3ozmLbL5/rt1eD2p9O/dzfUAt2MxVizZRjDBYMKkoSxetp1D+bVuN9sjSyQleBkwtA+fvr+KCUPT6Ns+jWVLythZIrMnFqYqXubldz91dZBia62IGqQL+3CIChqIR2SdplvrVHWL0sIijp7IZ8+Kn+nRJJVOLZsQEZNGXi+GYRHyBkH1c6K8jgEjx1LvUpJktzn0D5dKkV3aLk6ksd4pygN2Y/B0MzLHwhDB053OERbFOg1lJcx89VXU+hqaYXFxy0RaJQaoNZL45fBp6sJ1XDmsHZnZiTzzxW/Epfi4elwvel/QHcep59SZSrbuLmD1xh2UFTsEFMhJ9dK3T1NOFZr8tvkE0/9yLUVnz/LZp+uwZS+mUP6ItFLM7otShsgoBY5PRCoXFQWGKmxJFCTbg+JClD3oUgODhvVkyAUD2bN5C5t35XP4bD1hwyY9J5t7nnqMoZdfRlxCkik71gsB1fcMENRN8z5Nlh6oKy6IrzpzQoqPU636+pqzmS2a1WvxKRa2km9Z0uc1UXVlSkrKHy5L+v+7a88Hz3/vWPaHX/2UUX1zT2ze8slNl+cOueGyfmptRYSfVuwjIbkTS79fiSycFx0vqsfEG2cy7U/Dqaws4bsv95KdkUlGZhpFJ0/TrVsnVq3eRMeOqaxaVcCYyzsxYEhXPnhvKWfOVLrukHl5aeS2a8X3n27ggk4BLr+4OYuXnGZrmcphR6H5wD6kN23BiPGXEo5G8EgqwoJXVTV02yJmRd1MVLNtKgqLmDt7NsMuGUZeShKqHnaRdYKUFNZjjbbBhoUse9h34BADho7A9vvdmuffrS1EFi126Y3maSI6ik46GCJoimgkwMuinicCqqCuCx+kaIx183/i4Jq1JJo6reN0+mT50GIGJ+p97D5rkJUm88ifx/Pmx8vYcKKWgYPb8ej9o3h35nyWbThDpKYBO+yQkq7Ss0Mu3ZqESFEbKKotI87flbe/WMcVV49g2MUdeeyhD6islrF9DW62rLqB07WHw1aEUF8k6RKW6UGSYxhyHKasoVi1xMs2k68egeWV+GzeekrK6klTJYa0bUGNYbL2eAHlXj/+zExefO2VhhGjR94V1IJfiImh+nonw6/pd9s1JTeVnjiSYVqRH9KaZr/pz0mviEZNIxp1qhITm9X+M8Tw/9VNcj54/uHh49/3gBMnTvScWfr9o+1SlSeevLuPZtsRCo9VoAcy2b69nPwDRY3qdMUiIS3AMy9OZeOGRSxfsI9mOc3p37sne/blk3/0OO3a5yDLNu07tOLD934R3rz85ZnLqKyt4v1XlxNUVYYO6UFJJMbGpbsZ0jWDfp3jWbOpmPUVDmeCWUx9+EFmz/maSydcTqt2baiLRtE8fle76SI4BXbOjKHJNkcO7MO0dNq0aedmvKIma+lhwtE6V4LkC4qxRM3d1h7LP4olK3To1b1xy/77XSb+bpg2sqy42af1u/Ok5Qh5kumOMwrJkiE4oWKb70DlqUK+fv0N4uvDZOLQIdWhf5cs4pKCzPphL5EGmDypH9VmFR//coTaBokefbJ4+eWbee/N+axZvo8mifGMH9GBuIQQNXU1nDld7/qke+MU8nLzmDVnKXp8Cu+982eeffIdtu0oRBYuIELGbnncrNPt0Lv1z8YygyhwesU23hFEKZuAx2DSqD54vH6+XrKOY9WNNdwLm2bRLCHE4eJydpZXUy8m3MVzwuMzx998w6JgnOcvz738Rr4kSZbjOKGagsOjygpP9klMTvoorX3f/HP5bjkfPM/ld+df7NwmdszsIJeU/Diqa2qbHq2S2LvrFHkdWpDeoQcfzFxAXU0UR9KIWiZT7xtD9945PPuXDyg9bnHp6AEcPLSZxOQ8ZG81PXv2JT+/iGP5lezbX0jnrincdc8Yzpyu5P3XFrmi9snXjGH97kMUHc5n6pV9iJSfZf3WarZEZcI5LZj6wN2UnK1mzuzPGT/hcrr06k2DbuP1B1yRutgyy44Qr+v8tmk9nTq3J+gLYegGWDq7t24kOyuFjIx0CorPktuynWuHEY0YrF67lksuHeWOVLowZDfh/F0zKsoDkgjQrleQK5J35+JF0HR1niJICVvzOt559jni6mrINAxyFZXWCTBs5EC+X7Weg8caGNQvm159ujNj7lIOVogapUJ8nMH7HzzEsaOHeenp+dw6vi/ZCVHCUR9rth3j1NlSGqJw2fgB5Cao7D1VxpzVh5g541E2rd/EnNmr0R2xTZfRTJ9b63VkETwVFMtCUxQikmgOGW4jy6/YXDq8JwFJYvGKXXhCcaQned3uerjGpLgkTFhk5n4Z3TaJxCwsr49SI2or8Qn5d0yb9sVNd9/7Tnp6er3wlWLiRPVcds38+215Pnj+iwWoc/ly7uqS/KCvpv6vI7u39tSXlCBrElpyHFmdBvLBJ3MQMQlZo8FwuGB4K669aTirlmzhl2+3kBwXYvS4npTUnKFv34EsW76DH3/aRadOIS4Z2YU2rZuxddMB1izZjRGV8coOjzx2L6++O5u+nfx0yM1g85rdlNUHWFNn4u3YhVvvvwuvJ5HC06f4+us5XHjRELr36OM2SYT3uttJN6MoksXK5Uu48IIB+LQgtmmy7bd15KQn0a9nV7xejcKSUjbu3EvPfkNBCvDjgvmMGjfC1UDKrkNmo9Be1HFdLqjbbRfi+cY6olvzFCZyjft6oZPi+y8/59jmTaTbBlm2Ra5PI0nVyWzdiiWb88nNCTL11tH8sHANa7ecpcEJYKo2qhzj0vF9uWLKBTx93yzaJQbonOWjuEKn/YUXcDbaQGl1HYt+3sC91/bE1oI89eEqhg7uyY03jGPqLdOJxUQt00YT9UxRo5V1LKHPFAp7RyLqkfFKhls/vWrsRZhVNRQWnGR/QT119Sb9WqZRVFZKeZUY2fRhemXqlSimorgAZlHoqDMMouJ32Vjd+/V774knnnjpopEjz2kM3X+8v84Hz3M52vwLndu2bbdpv9z/w4ImgayRHgHKKC6ntqGKfsO7sHFvMSeLzrrbuZgl6o02ksehbccsbp+sXxehAAAgAElEQVQ6mvxdp/hq1lLat0tn1KQ+vPfORoqLqrhy8kBGjGlOwfFTfP/NNsoLG7AiKqL/I7bazz73F5569hUGdEyl/FQlZaUx5FCIpRURci64kOtuvRXVk4jqV4mFa/nkg5kuFf7a667DEx9ENJGRLWLhOn5bvYrRF1/sWpMf3L+H/Xu2cN+0O9i1eQt6LMrAIYN5e+ZMOve+kFbt+/LzL0vp3bczofg4t7siyPMeTXOLnoYu5tgVXJs1t3lkNY6HupbGEmdOFrBz429s/3UlWapCsKGGFMugWWo8NfV1VAgxvNdi4uTBFFdVM3/JLixLwzA06kwdj0fGF3B45YNpHNx+mBWfrKJrmkKH7m0pjFVwoKyCmJJC5x69GHdBcw4dOM4zr6/CdhQ++vwpfv7uO+Z+ucHVdgq9q1CwirRYZMOyJRw2NWS/h5BZzxVjB1FbUcPmdfsZOqgVBWUGRadr8MVMSsKCOypa61EX+XcsbFCjSlQZjitxDWgyQW8cum4TtvVYWl6Tn+bOXzitffv2Ff8TPvrng+f/hHfpf/g5ivvv8Me39/zghRlLJo28OGXx/HUuozKUKjN4dD+++GojqEK2IxopfqJWBFnzujdt314tuXZKT5bP38SKX46T1yqRwjNRrrymM4Mv7sDihdtY/NMeTF3G6xXdchlVUQh4bR55aBpvvP4uCVEVr+KlrC6CkuDhl5II3caNZtL1U7HVAEpQQXA9/I7KLwt+ZtWvqxh40YW07tSOjKw0KspKWLd8OZOvuhpF0vj+uzm0ap7NqGHDWb96I2eKi7nq2qv4fM4XeJIyGHrJJFat30ROdhKZmWm/B0ZhSSzqnbI7uy4mjYQgPxxuoLq6nOKSIg7l51NeXkbnlm05czCfwh27yZRkgno9IdsmO93H0bMxV085dHRrsls158NPVhCJKa78yXKF6yqSoxEzI4yZ2IUbrr6Epx99C4/u0K1ZOoOGdiexRR7HKx12bCti8+btFBUVN0qnLInnX7mLpi1a8PDtL1BaXNoYNH8vKbjyT9fKSRCrbIZ1ySMrO49vft5IzLRpnyPTtWNrdm07RaRcQvLqRDUT3e9jd2UDDaoGwXjC0RiW3tgcCzgOIU3BVByqY7rRpHXrD26aNu3he++99w8dtfy/ucXOB8//m1U7/zP/rRVwjiz2vvPU4y8c3bjzvluuvEhe9ssWSipipOUl0bxDExYs2YNl+dzpG9PRUbyi4yw8gyQ8ssXAfllcNqY/n3ywmIZwIvc/MhFTKuPzL5Zy7FA1um6hKl4kSUMTY4CWSYumyVx1xSgWfDef3tlNyMjO5LMfViEHQiwurmX4jdcwdsLl2L54FL/s2vaK7amo79VV1bBy+Qr279vj1jOzs7MoLSnmtltvxYrZfPXFRwy+qB8d2nZi44bdBOLi6NOvOx989CatOnWnx4DR7D14BNuso1WrFtiCmITQkLroIaKRCCeOn2Db5q0cOnwYTVLp2qM73Xt1Jzc3Gycc5sm77ibDskiIhGmd4ad5VhwJiV7WbS4ivXkGE28YyqwvfuHw4SoXf2dKJhHXJllYFjt4ZJuEZC/P/vV6Nv22kyULduCNQZv2bdh9qoQjpVXE6i1ysmDo0Nb06tGBtOxWZLXMob6sjjee/YzDe09iCW2qqM+aKl5bZMiy62ef1yTEPZOG8+b7izla7hXiLrITRb1WaGFtUhwveD2cdGLsbtDxpSczZtRofL6gW6JY8+tKTp086fpBiXJFvCK5D8wYStFV1197w+szZvz63/qQ/RO++Xzw/Ccs+r/bIVfMfCxj9kvvLGweMHuPHdqCFq078slHC0jOyqReVtiyu4CY7nXJQZISw1EMt+OsqBpG1CDZB1MmdKdJZi7vf7iWqbcNYO681ZwqiIAVRNLC2IJxaQdcYLFHM+nQIZsWrXKZPXsdXTLiuXxUf2Z+8StS0M+vZSaT7r+XgRcPwPIIkzYJVdj9/kNbaeNTFEqKi9myaRO/rVnnduNvmnarSzVav3IJddWVTLh0AiVnawnFJxAIenjt7Ve46bY78SZlU15WQ/GpfJJSEohEI1RWVFB0qoCCglOUVVageb20a9uO/n360aJ5GzSvHzGvZNZXsnzed2z44TsyFZvLhg4kFq5BIUJG0MuO3UcYMmYwRZXF/LRwF/VhkL0eophERWbrSGiOg0cwn2wYPq4Foy+9iMcf/YJ2OU3Ysfs4hl8mo3UyFw/tyYjBPcCJceb0WXbuPs2GTZs4WxTBrMft/otWlpCzy5aKaokZ9RieoM0t149h728bqKi22Xuwnjifj5BUiym2+p6gOwdfjsae+lqknHRGjR9LRkIC9fURPJqPhrpaFi1aQEFJiVsOCJkOcZoP3XZsW1OXffDRjEmjr732nNBznpcq/btFrHPoev88rke/ip1753dOD6T36pVOq07tyN99mPikPL5dupuCsnIkNURdQwTNIxorFpbqYLqAYRlvzGLK2LbE+VTW7yhl2u0X8eHHv7L7gPAsj8eRazBE5qJ4CQqBvBSjd/8O1BpR5i44RoYK143uxLaNh4j6FFYU20x7/m906NUe2R9zM1ZZENZFn0YSpHixNxV0ZAXNsvnktbfJaZbLiMkTsGOGCydZtmgRdjRGXm5Td1b9yPETpOXmMnLceMLCME7X+fjtt9xZ9WYtW5CRnk5qYhIJSYnEpabgDcW5kiVRQxSGbsLfXDSSak8e5IOnp6NVlzCkdyvqagw27z2BxyPRRFFp2yWeYSNH8Nbb31IbtokIgb1oQslCT2qhiIhnOJhRGVP1YssN3P/gaNas2kLQ8dO7Xz8ymvkgYLJvzzH27Sql+HSYitIKjJiDqmhI4iki/JuES6ituCJ5Ia3yKCEUT5hrJo9m49p9HD95krFjOnP2RDnHdlWRYIWxFIkayUutGmRPuIas9m0YPmqkK7g3TRvVo2GI9XGguqqGPXv3sWXrdkRlOE5W0BSZiG2GkzLSL99VcGb5OfQx/k+ncj7zPJffnX+BcxNDMjf3avKAebTorwPaNPWcLT9DRLLo0S2Vvv0H8Mo7i6gWDQQUTNNwi2pREbwQgA9I9EqMGpxDy/REHMvPnHlbuGJSB4LJObz2ziKiUYGOc5BlAfdw8KtiIltm2IghrN2whSP5dWR7YUDXZpw+c4YqSWXlmQjTZ8wgu3VTYmoYRfIjC32p4GoKDzeXpiRAGhrR6hpe+cuT3DD1Zpr16ICh63hlGSumU3jiBAXHT7jH7tazF6mZ2UTd2qOMressnPs1Ldu2plffPq6DpGRaqJqGLkvogrwuKWiCwS629ZpKbVktj946hSw1CNVl3HxtV378bjdnIypx8QpNgw5/ef4a5v20njUrjyEpDqpHJRIVTp6K64fkiBFRM0YgUSWUEE+2J46ctCCFJWWMGzmYk2Xl/LZvH4cPleOxRDFBwXZUNFVYlphYuoome5EVHccUU0PCQ95xSw9COXDpuNHkHz7Fb5v2uCqBGyYPZt+W3VQcjREIRKm3Zep8IfZXVZPbrTMjxo37BynKHwgQM8WVg27aZGRkufi5NStXs3bZr1jRCCFFE8dxIrb5de/uPad+t2mTMD86J1/ng+c5+bb865zU22/f4133t4/ntpR94xMMW6qsr0H3woixHVwL3rk/7qVegDkENknAQGwdU1KRHZkkv8Tt14wgXjvD9i0HaJHXna079nPkTD13PDSKtVsOsGblSWQBzRX+vcJczNOYNI69bCzLf1mOU265QSc1PYWCmgillsXWigaen/Up8Tk5xFSjUXPpDkuK+t7fmyKNY5S1paW89PjTvPrma9jxXhfsIYYtRUYsAqQiy66hmTstpHqIGYI/L6E6Dt98+gnDRl1CTpMchB+HYwjbDhk8msvUdEyxvRYicwHZgAWzv2f3ygWo4Sh2bZgnHhnKZzN/5WQJeEIeRg9rw+AxF/Ds8zOIiZAi5uBjEPD4sA0HS9JJzlAZckl/2nVuQWIoxIk1e9i77TQtOrWlVbMEXnr3R0rDBjIefKaJIdvYiuBmChuNGB7FK6ZE3SaXUOoLv09JsAI0SM9KoGf3rsz5aq2rXRWypUEDu7J70y7inUTshBhndYsiHTK6tGXIqDHutr9BUJT8PhSPhiy0oh4PCfFJ7pqF4kIuOf6n735g6/q17sMq5PUQ0RtOpmVmD994+vSxc/VuOB88z9V35l/kvKYO65tRf3DXum7xCa2VmhrXakL3w9hJg5g7fwkFZR5iwpnX8WBZJqo3RjjqkBLn4b6p40nVdNb/Op9QsAm7dxXTr28rlm8/TdP2ydx056U88+xcTp2owGML3wwT2esSOLj62kvZuvFXhrfqglx5liNnKtlfblJmWuyti/HXWbPxpGRhqQq2QJ9huRzJxrKn+FNgPGWO7NnP3E8+E+OEhAUaT8iObAtdj6EKapL4SeHB7hPWcKrLBBVNE6Mhykdvvskd901D9Yr80s2l3a25KWDLqtBRgqQ7yB6Jmpo6nr/3UVLlWoyqSqSozSvPTnBxdK+9vcg1hLvvz+OYt3AD+w+eQbYVNE3Mxhuu7jIrI5nBI7sxamRX19b42N4TLFu0hmRJIhTXnFNlVUy9eRjzF27il1XHido+vE49jkcwkmU0xYssN7gTTkKtgK24MBTR45LVKJpP4a67xvDTD9vYs78URTUI6qLsgBvshJNnsVzDyYiJlpHLVVOnICsaDQ0Rd23EgzEhOcltrgmilMjWfb6AS68S47CG7jDj7bc5e+w4dl09thEzIo5153HT/ORc9W4/Hzz/RYLUuXoZY1qmD8i065e18TrBdEVkSV5iGnQbPIC3v/yFmOpDj4kusYqkSETNBkJ+iVsmD6RDTgJrF67CMmLEx+exdvVpLh3ThohXZsPWI4y/aiDBnAyefWYOipi1FkxM4Q0uOUy5eQyrl63k4lYtaZ3sY/W2g+wq1inTZfZGdF6b8w0Ekl1pjy0o9IJ6LrLCRsSmuL/xSjLLFvxM5dmzTLn5BiKuHlNg5Ro9eoSIRwjfRbBxZ4QkUXqwUCSVWF0dX86axV33393I9BTAOtcjSfBBJRxXsuS4pCJBm//ys9ls/u5n0rU6ApKFUW8zdmgW8UGFHbvK6D/4ApIyFd58d7mrEZXFw0IxiE+2mThpHH0G9cWMnGHnhmVsWFZMSFZomp2K4jdISm/DjI9XcP+DF9AssyXTn/uS0rAPVdEROagl1t628HhNlysqrk3k4UKvrwhWlEdnwqR+JCdkcPRQAf0H9GTX7j0s/moLcaqEx+shJnnYW1NDXLNmXDHlOmSfMJkTNiKNXxmZmW69VzBSRTlEQKQVRXM77+KBqvkClJ85y5czZroyLTNcT40e2dCrT5/xP27Zck7qPs8Hz3M16vwLnNf06dPlLTOef6xt0PNcqziZkGMS5wtCwIc/J5dvlm/GEFmYqWG6/xM6SJOLerZg0sherFq4kIrCKD16tGX/gbOcOFLHhHE92J2/G8dJ4NjpCv70wnUcL47y0fvz0RtsbK+C12ngtmkT+HzmfBLCFpNG9KSktoZVe45Rbvo5aNm8NOcLJJ8fxfA2bl0dC02QzEUAdJlHAvwrM+ONt+jduxd9BvajwYi6rE+RmYqg6WapLqezkY7kYulUFT2qu8Fz8bx53HjXbURN3f13F4CsyO6WXeDcRLCWdIua8mr+dNMttAv4CJg1go5HvM9D6yYhkuI01IDD5Num8OJLs9l/sMxtcMUne7hoRDOuuHIk+XtLmPvZEoQeX4/YXHhhBs2zM4lVFfLD8mNcMfEq3vzbfNJbJ/DofSNYuXIXcxfuJaqLMVFVVDtctYHIMGVhSufWLgz3AWI7HnKaJDHpmuFMf/xLEgNw7bVDiTXU8sPs7QSFrbJfJT8coUz2MeW2G0lMSkIw5GMqxByLjIwMEhMTsX6fphJ1X7FekahOQzRGTV0dnkCA9LQ0zh4r4KfPvqLgyBFqwnUNeD2XFkWj56Rs6Xzw/BcIUufqJTw4okuwaN+hWR3i/Vc3S0zkzOnTxCUEaN4xh1M1Blv2nMS2GydtTK9DRLLp2SOXOyZdwap5Czl+4Di5zZIor7bp2q0d2zftISsplfatm7J//wlOlZSS1bkFV986li+/XM6GTQUuC9Nj1vKne6/izde/xxeV3KA9eFhn1u06TJnhI1/TeOGLGUiagmp6MJVGypH2e+1TtDREXhlA4ZmH/8Itd95KVl6uG2Bde11BhHenhv5++7gzOC6BXmRtYva98NgJDu3ayeWTJiKwwiILEx7uUT2Go2nuCKgInl5HYf7ns9m68CdaCmmkHGFg//6N2bbXRhE+Q22z2L5vL8tWFqJHVHoOzGPS1EFk5aawdfVh5s5aQVJAZfCgLvhDCWzbfYRjR0q5+fJ2zJm3l0svuYgdm7axKr+Chx8ZQOt2eTz/zE+UlIYxY34kR8WRBH1fBEwR2IQxnYEiHmYqXH/TlaxcsZtdW0/gkxxy0xTiA35On4wQDCZTHK3isBVj3NVX0aZzR6yGMPG2hzrVITErg5SUFGzbctmokWiUoqIiF4qSmpbmljg8fj+q3+NCUxK8IfZt3slXsz4V4n1Hx37m7icefe6f5c3+v7q3/mPwVFvEe5tPGTo8Ps3ns1dt+S2ccFHrgs8+Wx09V2/O8+d1bq/AxK65Od7yigXdEv094jQ/B44UkZITT5/BLdi87yxHj1Til0TzxCCq6GQ2T+buO0exa+V+dq3JJzk+RG7bEKvWneX2u8aTnBRk/hc/M6p/V3bvzaeoNsrB08Xc99AoYnKIv77yDVFTJSVgMO2Wibz52vdokh+fGaZPnzYcOFbM2ZjGiWCQ5z5+z7XWUAUZXW30FvK64Q83iAu1jl3bwPN/eZzHnnuaUEqiSC3dIOi+XBDw/3v7iOaSkB65gdW22bR6NSGPl659e7pc0EYOpu3CkQ3HIaLrBL1BpPoYLz94P9l6LalWmKunjGP79p3s2H4Ux5Tp1D+dfoMH8sobP4Aah26E+eCTJ1AClcx4ex6bV57l0hHdGDigK4uWrOHXdSex/QFCfo1eTRKoqmggMymekcN689Ab39KuR4jHH72WxT+t4cf5B5DMIKZuI6m6S9N3R4iEj5D40mJ07JbIuLFjefLhucQabOI1h3bNUqmpqKemwQuBJPaWniS1VwcmXjOZmB5DNmKEFA++9BQCSYl4vJpbzigtLaGmppa8Zs2JCyXQEImgah7XBE8Y7wmcH7ZKSiiZb2fPZenPi6isqvxZiyRcVUjhOdd1/8e7371797TqYwe/7J6Q0GPswJ62HK/Vztuwau5DL777yUXjrjt5rhZtz+3w8e99dqOzEnol2fqCntm+rJp6k8MFdXj8Cvc9Mp6ZXy6hvkZGbXCwvAb9B7dh/KRBHN6xi4Xf7CTFn0RldQ2PPnc905+ZRZ0hk5Dg0CY9jxy1Ck9cE+rkFHbu3klQqeZPD1/Pu58vZNfBcjISHO667kreff0HLFUiKFl069ia7ftOUSUHOJuYyPQP3nMF3a5Bm1vqFMGzkRbfoDTOmJfkH2f2jJk8/NyTqH6vay/h+hm5YM7GppILLBZTOK5neWPwlBSZ2Z98woV9+9KifRtsTRzAwdZNN8uWRYPEtPBJGut+WcGK2TNprsTo3jSTbv3b8uOPgmsqYrXClHtHc7Sggu++34ijaiRn2zz/7HSef+gtGmqque6Gi1zy/Zxvd1FQVEuvge259a7hNFSVsXXRb+RktWXut6t48cVpvPz2t+w9WsTfXppMq7xk7nvoPQRRT9QeLBfMLGqRMVRJMDw9BOMMbp02hPVrt7B2Sa3ruZSb6qNVbjaHD59GCqVwsiZGoa4z+Z4bScpIcbWcwYCopzokZqSjeX2UlJwlEomQlpZGKBRqLHG45V/hLCpm5QXbTmTnCooWh6YFiNZF+Oitd9i3fdvR1nmtLvl179bj59rd9I/g+e2333qeuv+e6clVFQ92jte0iwZ2pjAaNhbtPb2/66BL7vvzs69sbtasWex8ED3X3sJz93wuTk+8PGBUfzW0S7Kv04BcamMyyxcc4P57pvHk395wZ9m9pg/JIzP5hi707NyUV59dTHmlw2NPXMtbb33OdTeM4LMvV1Cje3jymYfZsHAeLX0G2e07snrnSZbO30SOBvc/OQw1NYt7HviSFk0dbpt4BV/P+hE74CMn2U+8P4XNe05SLslUJiUx/d33MVSNiGs1rLjQX5F5CpJ8WGmUIq2b/wsnDx5i6oP3CId2F3MnDNFckLEIlqJb7uafjTVPF3MpCPQ4vPDc80y7/TYymuaiI8zPhNOb7WZ0LkleEOsbDP500200D6mkmTVc2KUd468dxTNPvI5XUolP8PHIS3/mwUdfpbbSojaqk9kCnnvsSe6d/CK3TO5GRrNUXpm5hONVFnkdmvPcU7czf/ZHpHot6s46XHbVKO57ahY9B/SlXW46b703n5EXt+X+R67hlZfnsGPzEff8TVk8MHzIRN2Gm2RCm9ZZTLyqB+WlBaxadoozx6PkpqquX9OJogbkRC97yhto1eciLh43gqgjbISEVXCAxNwQXlmlvLTMzbhzcnLcZpSmaW692DW5E80yMeOvCOM9q9EzSfJiSB5CwXjKTp7knef/GpF1/f5NBSdnnGuf9P9PzfPdF15Imf3mG68H62uuyfXZ6sVDemLEBe1vV+8+481K/nHCDXe+fMOdfy461y7i/PmcmyswJN57b7YUe/3C7unKhGmj2HfoKHt+K6Fnx158+PlcTFWYnQmNoU3Xrj7uvXsy7732I8Wnqxk/aShNmyYw+7PldO7WjV9XH2DSlCvAOkaLhHg2rsln+cp99O7RhKT4WkZcfhFL1+/jpwUnSEy2uPv6q/hq1jxUn5/eHVoRCZus3X6AKlWlJi2LJ99+D0MRZmYicxQKI7kRGSe64C6KTeLjt94lNSWJiTde4/oZKaLTLlibLiij0W9IBE3ROXY7026HxaaqopyXX3qZp5+aTnxKMsIBVKS0MUOEKTGxI9BzFisXLmLF51+Ql+jHY4Zp3TKXR99+gPcff43DOwsYNLw3ue2b8fZ736NHve4MuBOKMePDV3jtkWfp2iSJPn07suVYHa9/uYlpD4+h8OhpTh0q4pUXpjFn1jyGj+jBD0s2s3pDPk/9aRxvfbCMtJQQr7w0ifXbivl0xk+u7ElMQuF48So2qq0jfNpuvW0iazZuJi3Nw7AL+3DmcCXrV26ksKgWXQ1Rpkgcj1lMe+RRRHJti5lMzUt8aprLC4jW1RH0B4gLhTANwx0QEA+NvysaRGNKdNoFO1Vku1HR4RfunLKK5k0g5Eti6XfznCXfzt7WvWf3YZ8sWCDy5HPm9Z8aRhd375595tCBua3jAgNDDbVyj24tSW+fxScLN1t2KGX7FTff+pyWkrX09ttv/0M9ks+ZFTt/Iv+nKyBdGOKTTnGhG1ukaTTpkMr2A/lc0P8CGmpjLFm+FUN0pm0PqiwQbTq33TaK5k1Sefvlr2kImzzz3K2sXruLzZsPMOjCIfywcAl33HsxJ/cWsWzeHsYN60J8Wj29BnVn8eptLFh0Co/Pj6NGuGfqZObMmIvw8/XEbDp1bsvGfUeoVj3UZjTlibfeQm+k/KLJwmJCIiY3ZkFqTNBBIrz6wotcPGoE/YYMRLeFj7iod4rgJ7LL32U4buopPNE9LiXII8sc3LuH7+d9zxNPPoMsiEFWgzs/r9tCyiRsjSTsSD1vPfNXkmpKkWqqXLlTAzGefeEmakpivP3SV0y7fzTfLFjNyTOxxoeMGG8MRHlg+r2UnjrC0lm/cN3kPvgzO/Dgc3O44qZ+1NUZbNqwn9atEsjfX8rjD03ixMly3n3vFx67+2J2Hqpi69ZdvPHyZUTUZJ5/5BMidTaaT3NdQsUAgEcx6diuCaPGjmX6Xz8gEnMY0DON1omp7Nx6kIp6FUIJHDVsktu1Y/Slo/EIB1AnRlxaEmoggKZoBHxeFNGMczmmQukqyhuCZdpI1xc8U/F3kZG6lH1R/hAPL2HNrCbgDWSi19Qy62/PmmcL8+8be23LGdOnrxb2o+fE6z8FT0FyHvrVzM6xkvpZ6RY9PUa91LRVPO17tGD99pPO3qJoUVLzZi+9OOulT3v1GtdwTlzF+ZM451bgweuuC674+stlA5pnDEjTJGLRCBGjjltvm8D3Py3mxOkIpu3BFnPTWgRDV2jWJIW7/zSSohOn+eTDVeRkpzLtgSt497VvuPiSISxetoSOHTux9Idt5KYqXDWxOymZHpb9epSNO0qJGGJ6RUMLRrhjypV89+l8V9AujMTbd2zF3pOllBg2dZm5PPHWG673uAgXQqJkCIGS1zXSdf3J64rLefbJp5j+/LPEpydiOOY/fIdk0Wv/3QWt0QtNwaP5MWO6CxRZvHAhVZWV3HjLVBrMsGupIbSftinGPxVE7D22exdzX33FLTn4YyZOzEKXZPzxBrlZmS4MZORlA3j13SV44jxuLdE2RFZoM2bKEC6fPIonrn+cFqlBrrz5aqa/OZsGNY5Hnr+Ls8WFeCyb7EwPISWB2Z8vYcmSXVw2tBsTJl/Lffc+yKP3j6B5lzyef3QelWctdBqwNMul3Xs8NtdedynrNhxi0+YTrqtoqt+iScBHfa2OFhegKGKRXx/jkklX0LFHNxwrhtenEJ+ahBYMuAJ4d2BWZMu/fzp/nz1oLBVLYOiN6gVTsAzE9l0MGLj+Ixq65EPyJ+D3BTh5YB8fvvbyrtS40PgV27cXnCsf9v9SqnTNwL6j6wuOfKjV1jZx6i3SU330HtidIyeKWH2gsDa5Q7u3h48f8cafp79Rea5czPnzOHdWYPLg/u0Kt2z+9YK8nGy/VY/i81JcVcK0e0QX/Dt0AtSbpjvdIypgsu1358UHDc7jtrsu4ZtZS11+5613jCArM5N163fSunUus+LS6AEAACAASURBVGYuxSM7TLqqHW3bZjD/p51s21mDElSpDJvExyWj+iu549pJzP90ETGxP4qGiU9NpTgco9xxCKeLzPMNLKXRd11sGXVxFh6BwRN4NA+nDx3lpb++wIefzESXTHTLcDNG13dIRL9/BM/fvdlFRmo6yLbF7E8/pXv37vTq15eoE8GQxPSTgmZaCEil0FK+/PCDxJcUkKLIyJF6/GIi3+tD8dskp2hcPuESFizZxNZ9BZhKAMPSG0EdskVW20ze/OBFfnjhXQ4s3s7EGwZTFzB48JWNDJ84iGEXdufAti0uLq+mOEpGTjyPPXY5J7cfZ+PmQnbvOcL4S1ty1R2DeO/NFfy26rRrFyJ5bAwbMrMDXHfTZTz15FdYtg9VUkhUTeKFmF5y0D0qp+pjVCs+brr7DqSAB80rk5gQR2ZWJo6rZRVNJ9ul6ItsXnTb3fqmCJBCIysyT3d2vpFFKtZf1JxtoT11POiyiunzocbFo3mC/PDZHH3jzwsfe++W694aMn36OZF9/pfB87aePbVtx/c+naaqD2RKXl+0qoZAQKNd62yiksLGoyei9f7E70dPu/aBxx57s/R8I+ncCVznwpn0zUy4MrG+9stBLVO8Zn01eBM4Wxth8jX9+GTGGiwtjlpi6FrUVccopg+P5AWphhHDWjJ0UD/mfb2SU8dq+PMDV7Hq17WUlNRTUlrLhCvbk56SyLxvNnCqsHFKRlCVbEXUIjWCoShTJ13Jgk9/ImY57ohjUkYSRXUGZSaE05rz1FtvYgn4hdAzyiqGbWFritswikNl+4bfWLZkKU+98CxR28AQ0BLR6BAFUtd3Xdy/jepORxLCedDE9FAkwucfz+K6a68jlJpMTIoRs2VUy4NXbFkVmS2bfmP2a6/QLU4j3jLISlS4ZHhPlizbScSyyGmewKDhfXj9nUWU19vYakj0mpA9Ij/W3et87LE7SfHafPvYLNo1SWP8nZO589mZVNXW0izNR8vcPJIzgiTHp1BSXU2ECF45yqmyBrp0aU+3Ds3RlTrmf/sbuzYX4FElJGHhAXTt1pYWLVP4+quN6GLOHSHa9+O1ZWxFpQo4XFnL4LFj6Nqnr0vc9yX4aNYkx63lirl3XZHRxNq4wwSNMi7x+vvE0d+DpwimhmW5tWcxbSWbovYs4Mgy9Rj4kjOwPCnUnKni85deLIz3Ktcs2vDrunPhM/6/FMnPmDEj4b2H7ns/T/Nc3TIpXj5TUOQWu3Mzg3Tu1pEFWw7Zu8J1K5u2bX3P6u35h86FCzp/Dv/8FXAcR+oW1J5pqslPDO2UIkWqSqms9uIJBhk4KI/vv99BVPIRVUx0WWRUIInMDB8eNepCNMaM7s7Avt358N0fMGIGzZvkcargFPc9cjmOVcfMD5dRVBh1PdrxyFhKI6nH7/fi8UW5bdLl/Pjpj1gqBPwaTVpksHZHETVmiPq0PJ5+6zVMJeLCeAVFSBiTOZrqBnKv4bDyl6XUVFUz+ebrqBf0DSFRMq1GMLAItIKeITJQd5a90cxNbP+j9fV8/cXn3HXXnQiBtOGi9QSGQ0MzLMyGBt597SWsktOkhCtJNSWumtALVdOZv3AnDSZMuHYgG3bsYsv2MKaiutYktuzDcsLIIosVx/fE+OHnD3h/2ktUHSjgwaceYO7SBYwY2AXCOju37yUqVXPoaAMHT8cw4zxcdUMHrrx9EpUVEb5+7zs2rDnUKM8S3XbHQDYlvKrDow/cyi8//0T//v05clRs3fNdUr8Y1TT8CRyqrEPJzODmO24jalhYikOz9i3wKLJbVhBvSVQGR7dc65G/b9sbJV3iwdNo6WEYYixWOIqa2LLj/qwiedFNAWixXf1vzBNCTczDKydxavMmZ8YbL87sM3Tgnz777LN/uv78fzthNLxHp/ZVR49+18zv6Zjt06ioqSUWNkiN89OpSzP2ltRbO06fWeJrkv70+kPFO9wS0PnXv/UKTJzYwXN4/uGf2qfEj4qzI2gCZ2YotMjLIDNbYc2WE4RlBV34koubSBXjjmLiRuQqMh4BRLYchg7uSl5eiDkfb3THG598+hrqG0qZ/cUazhbGXAam7jRgi6aELJyAbLyqj/ikKNdfPoLSo2dp1jlEbq6frTsq+Wrebmr0eCoTEnjhwzcxZVHHFF1sCUm0lwUT1HJI0Hy88+rrDBkymFad22O4TSEJ2xDfL2JmI+tSbN0b8yrRbbfxKBo1lZVsXLOKCVde4cI8DIGcc0wXDKIYDtWnTvLuXx8nzWsSiMbonZpAu5ZZ7Nh/lGgMKqMOtz8wgb++/h0RU3a3s5YYGXUE38jAG/O5nf2YN8adT0+lhS/IzL+8waie7chplkxhfgm79xYRUQy8QYUWHTJp3q0D2V07E+c3Wb56EytX7KGhXDiA+tBQ0fV6bMVENVU6tE1hzMghfPjWNy6E5dLLRvDZR19ScCri1n2jcalsKChj1KTL6N63N5FYjKymOfiT45AFVMT1s5PQBSNFyDf/Q0D4O3BFNIhcWZfQd/4OYnG/z7GxHBmxWo6tIzkGhhZC92QQiMsiUZZ4ZfrDhRKRa39ZvmrNP/sm+98GT8dx5G7Z2eO12urZPbPig7IVoybcQF21QYrXw7jBfdhy5ISzNL/wuLd56qTNx8rPB9B/9rv6Tz5+/9z4ZLusbnWrlEBnuypCQhCy073k5eZQXxtlx/4ion6ZmC1IRooL83W7sO5/IvuTXKKRZdcxefJgYmGTfft2cPXVl/LOm/OoqjTxeEPU1EcIJngb58xF88f1CJJIzjK48YpLCZfEqLcrCHglThfpLFl9hKikctar8NKsd7HFvLmd6CLTBRvTEVtHZPy2xNOPPc7UW28lr21rYo7tTs6oSOi67k4hNUTq0TQFRfVguoJ5yaUylRef5cTRwwwZPky4QmI6HjyqaPZECKgBPnrhOcrytxOSDEIKjG2TR1lxHbuOVJOWFqBpZ4kmbfsz4/NVGIqDUD+KUXPxJeqRHktAmxWkgEbHfh146vE7mT71ITqH8gioETZtO0QoV6PzoFQGXTyWQFYGFccrWPDNSnZtPUhMl1BUFVn2U68LmlRADI/iSA2otsTU28aya+dOVi8/QUpSgCefuoevP/icsjNRlIDM4XCEw7rMnx66h0BSyNW1tu/ciailu7VjVYx24hBzDHdGX9Q8/06qcjPO3yewxFNTULTc4Ckeoi6gxMblW8kiuxf8UwNEecfyEUppht8fZM3iH+wfv5z147Qxl075f9h7DzCp6nt9/D11+s72XthK772INEWa2CjGAohiIWpiN7EQTbvGRuwSQbGCCgo2RHrvnYVdYHtv02fOmVN+z+c7u8ab//0/v9wbS343mTw+i3F3hnP2nPd8ylvueuGFnzTn6P8KnnRwW5ZsER9Zft2j9kDb3YWpiW5djUAJKlC9CtyCgBHD+6LNDBhrD54tq9HkR39x2+LP73nuuX86OdVPjCn/Mh/f02IpTpfNzQOzndkDClKQksxDUXWoUREXytpxvqoJPh6IShwDHsG0MDkkG4sxXSSFv9EGNoiLx/fDdXOuxCefvo8RI4bh1Zc+Q2Odj5ljaKZOScWQBBsFWDB5ocDLiM/wY/KYcXjn9a0IRAHRFOGOj4MqmAgLKur4KP70xnJo5F/Hu1gEsslpbD4n0wwhGMFvHnkMDz3yKzhTkpicUqAtuWZA16PQo2T0IUA3yIeTlkgxD1HSxp8rPYNoOIhBQwYjSpWnKTJ3d9nU0VxRjT/cfy/yE2XYDQVJMoe+8fFsgVTV5EUwqOCXS67C+5/ux64jHYjyISZXZOokLgYsAjk6cSKr0BxxNry4+o/Y+OF6bHhrM/rkSZhw5Qj07FcIjy+I3XvO4vDR86ivbkU0DHAGQVTMMZ8WZbxIxyNB5yRwkg6rwGHxz6/F088sRyjIs0z2YX16oLK0AgLvYtv4o94AhOxMLLpjEUwJkB1WZFLuEov/jP36CDxZEihJt+hFAGrSqCMmbWUVKIVqdgbhsZNncIhS5Rkz/WOKL2IXCJINii6Ad6XAmpCOjtpqLH/qt15F0eZPvmLGup9S8/53gScd8KIZM+xHdmxdmSpqV3VPdXNcJAiPX4ESoSF7mJkSBGGaH+445RUy0x+59t7HX/83F/RfBi//04H2cLlGZUBbf3H35MTJY4vR0VaN06VVKOjWHaeONaC2uQ3tOg+dNM/Unml0o/LsBiYANA0beFlFbr4bDz92D3ZvOoK33vwYb771OE6VHsULz65HKGRCkmj7S16gVBNqbCkhCg44kttwycUTsfyVTVAMK6wctfJ2aHwQiqCiStPxzIp3WBXKyVaYFF8hUIwFB4tpovFCJZa/vgz3/+phuNNTmQMSbYbJo1OJRMgYibmqa5oaMxSRYibJVknGrm3bkZmajOLiYgaemsBBJPu1iIpP33wTp/ZuQ7wEOPUI0iQBiQaPYERlYWnuBBduvXcm7nnkNbQEnVC5CHjdAsE0WcCbyjYuKuyyDEGnhl7EooevQkFJFt740+tYfPMchE0v1n+4CUe2e6DR9ocM8umLQPlAOlM5WWQZSkRh+wuJrDt5iSmoMlNSccXUcXj2udXMPUowdeSmJyHk9SNKiZwyj6Mdflx0xQyMHjMKPsWPpMwUpGdkwKR5rt5pmEKfx2abMRJ8zAKgc9ZJjlTUrneC57dtO40mqLw2yRWfXK7or0ou9zFDFU1ywJJZAofJ4+OXnzcPHNi3Xo6Pv37Xrl0/GXH+7wZPOshxxb0GKHXlK/olSgNy3FYogoALzW1QFHKy4TG8fy+43Q7znT0nPK3xcctGj7n0qZdWrvyn9OL714S1H+eoi5Ljrutlty/Ls3M2v6eJJTmKUeCaKSOwY+tp1Pl88PEyVM2ElTfZ0kfjdNY6k0iHE0UMGp6Hm2+difWfHsKXa3fBKtmQkmbDA7+5DBWVDXj1+e0IeSgigiJsI8y0l+5IQbDBnhDClTOuwEt/Xgte5CFzQEZmElq8XhiyhDNeA8+tfI8pnEwrGRrTAoNjdB0rOBzfs5+lZz702K9hWmRAlHD+3Hmsevd9pKUls7bdapVxyeRLmIs81UlUmdKyad0nn2DIgP7IzMoCZ7FAJWDmZGgdfrzwq4dg5xUGfPG6gQzOQNgbgkJEfpuBy6YNhiaZeGvNYYSpjaXqkD0YGCWfzT9ps927exouvbgIacluNLT50NrQjOmTBmPt6l3Yta8Wfj8VNJRnBPCSwebJ5JZE7TnFajB5KT10aG5LclESS3IaBvfMQZItC1u+OcLGBFaLgNQECyJKAB7VQMjuwilPCHc8+BBbzAWiQeQUd4MrLo7NOonGpTPZvw5Boy6AfE7/Wol2zTxZBfo34EnEeOL88kSYNzWQECnKW6BEFVgkauUtMOKykeRKRrShHk8+8Zsm0cLN3r579/Yf56r+/37Kfws86cev7N9/jFZ9bk3f3KQUnlOgaQramrwIBUw4rRJyE9KQUJKONzcf1syExOV33vfgPTfefz+JXv/9+hc5A3kO1zO9bZZfZDgEvs7fAkGXkOfScMOMifhs3XZUhyPwgWMLFllRmbJEEWMbWFHkkVaYgN8/eRdWrVyHj1cfwnVX9UdbkwdbdlRh9LRe+Pk9k/DV2kN4/y+7YRFtDLQ0IwTZzjFep9Vh4sbr5+KVZ1YxTmi8Feg7pB92njiHkCDijE/BM39ZAcEqwxQ0mDzFQ8hs9mnjeWxd+xnOn7+AxQ/dz2aakUgEDz7wAJY88giKSwpZ/MbLL7/C8s3zu5ewZRaBBx81sPLttzB15uVITksh62SYvAwuaqJs3wF8/NIzyEyN8T1toSiyrTbUtPggSjyby9521wQ89+pGtAdIay7C5DmEaW4qa+SkjG5pdtx85zSUFGWj6nQ1Pn9/E1qbNJTXBvDsy7MQDbbi6SXb4A1IiPIcLBzFhLANDtnBs1adWaB06vA7bZ9Z3oaVA+ZOGYCTR1tx7GQ9ZNkCm2iDyIXB8RFWKFUaNhjpGZhz8/XM2IQTBWR2y4XFbqPUPjYzJoCMKhE4rLbYZr1zSNAFnNSSE3h3tfBdlSeR5MmRn2KT2XuR8oioX5oOi9XKtPCGZIMjIQ+ynIRv1nxsfPHR858+9egvb5h840+DL/9t8LxzyhTLsV3b7k+ycEu6p8cLFj5KOis01naAo0ApXUROYSrSizOwbt/JQHlE/qLHwH6Prt20s+xfBDv+5Q8zQxDWjkuLu2JEcRwUPoSW2g7YoeGqaZOw4u0t6DAMhGgeRtWaQfUQD40sySQNhUWZ+PlD87Dty734/KMt6NuvByaO7AtPWyM27ziOw+e9GDshD3Ovvhgb1u/G/h2kgJFZDhClB4lWGbqo4v5F1+KDFz5AQpyJghwLMgr64PWPjiHicOBohxfPLF8G2RHHeIv0P1qHUwySbAJrl61gf7cbF9/OlEGvvfYaXE4nblt0C7yeNsS74lBTW4flK1fiuoULmOadgDPi9WP5iuWYt2ghbE47ozFFOQGcouOPv7wXzkAHnLYQHIaAFAhIkVRUdcSqrBFD01EyKA2vLDsG1bTEtvSigIgchZzE4aqrLsaUcePQ3liJrz75DOdONMJhmEhMSsCBM61IKrDgiSeuxgtPrENZaRgK5SyRwQcbRHa65zHCesx+729fMgw88vPp2LLlCFTTjri4VBzbewpRJQhZBvwmj2P+KAZPvQQDRw2HokWRlpEFe5wTssXCgJ4I9FpUhcQWcdq3M8//tDBiM9AY3/Pb+SellpLoQKeIExrb0E/Q4onMQwxQgBIBLi26BFcWHIklaK+twku/udVrEyLXb9h3/vOfgmf+3wZPOuDfL16c9PGyl78YlpM6NNkhcPEOGfXVNYh6dWg2K8KhCNJTHSgc0hOvfXnI8PG2Pfc99sTdo6ZMOSHLfqvX26L5/U5127ZtxpIlS2KV/X/xIr5gbW2tVdf9PXfvPmA5XlbaMP7K8S2X9rs09FOcrH95VPw7T0A6j8NTM20Dbxybh6J8B3gVaGioQYTPwLsfn4LCiVCp0hA5KBRRwfTNUaSkyfjVk7ehrqoGX6zdjdoLTZgzdyyqyqoRCTdi7MSxePalL9DaamLazB6YPXs8Xn/1c5w6UR1rRykjiGZmVg1LH7oZ4QulSEqihZEHZ2oNvPTuWShxcdjb6MFTK16AzZ0Cg3OwGRsnGCA7SarAlv3hafTs3RuXXn0VOIPD3Xf/Ei++sBRVlRWoqalCSWEJSkpK8Mv778Mdv7wbsigxcn1TVQ3efPNN3PfIQxDYrFFHRADKD5/AG797GiWU7y4G4VI15DtlDOmeiuMXWlFVH8Ctt0/GobIKbNpeBsVwMOloCBzy+qbh0d/fi6RUNz5a+jZ2fPYN7KIEXtNw2bgRSM9xYOmb3+BknYnf/PES8AEJrz3/BdOWq4zIzyCKsRBow02k9K6tNxt08Dx4jke8S8Lj91yDr7/eCrsjC716DsDGL7bgxLFSWB0WtKomyjQTk6+9Blnd8hlY5uR2Y1Z9jMZFmngLZREpbMMuCuRf+l2/09jMMwbkVP1+K9pkLlMx8IwBZxd4Em7SD9DCjpnbiyIMWzIs7jy4HHa8t/S3KD+2f1V6UdrNH364NfB3Xp7f27f9j8CTQG1Cfv4wtDW8P7a4W77ub4bbIcPjCaEl4IcsCtAiOpzuePQd0AsbTpab++q9jXNuvOHkvIXzU0PRsMewco0mz7erGldx9OjJvQU5eQ05OXmu08dPuNuamqQevUqStXC06ELNhf4Xjx8/XHbYhdNnzzefKTt1rm+fPgf69Om3SQnoJ/Pz839ysuz39tv4X/BGs2bNErZ8/GHF7NzknIFxKnJTZcSD4hi88PAp+GyXByrNtjiV5Q35xRi/MjnRigcevAV79hzG8f0H0KdXdzTWe5HgsECyyujbPwOpKS6UlTfgzRXbmfxv1rxJ6Dc8F68v+wKlJxtgEx0wVTK5COOX8y/H/i93M9WP28YhITMTKz87ATnFjd01rfjDqy8iLjGdLXTIFAQSLU50WHkOLzz2JC6dMgWjJ09Ge0s7HnnkEbzy0kuoOH8eLe3NbLk1YvgI3H3vPbjv4YdYho+gA6VHj+Hrrzfg7gfvYRZvpqEgohlYs/wt1B46DLcWhdPQUZgAjO2Xh5bqNiSnZOFCbRVmXnsVnlm2FtVNHkbWT8lJwQ13LkSfUQOwe/MmbFyzDr76VthVFYN75yMnIxN1FdXIy0/HmSYNb31+BCMm9MSi+VPw1CMvwNOosVEIgRUtwphMsrM67PJwZnJJGpXwQHF+Gq68dBDefP1LeDtiMSRE+rfYTBiSFQ0RCRdMHXNvnw+bywWby4nU1HR27sgtiUC4vqGWRWkQMd4waYEX27Z/F6y7/sy+dkE7a+M7v+9b8KTZaYzmRNUnjQioG1B5Jxwp+RDtNhitXvzHg/e0WLjItVuOHP/Rozr+R+BJx7xkyRJx/dLnnszQIg8My0vlA621yCjIRX1dI8IhlWVSqxGiV5gYefEIbD98CIcaVFxx088wc/51CHOUsU0DYQ6SbPFu2bzFO2HiBJtNtljPnSkTPW2tlqLCfJ5kc0dPHMXVc2ZDkCw4dPgYys6Why+bNrXF7rS865SkpWlpBU3/C3Dnf8UhjBs3znp657bqa0vSU4y6BlDxkykD/XpbmDpl3c4OqBxlg6swRR1BGRAcAn71yA3QAkH8bslHuHhoFsrKa/HwA/fhT7/9M6qaVGRmAWNH5eGamZfj7Plm/PbpVWiLcFj86DRMvGwk7r3z92iuUCGpIniDXJUux2vPrYeVxgEqkJiTjXMtTYjLTcH2yno88fyf4E7Khi7JbKlk8FFQdDtRgZ59dAluvnkR0osL4bQ78eD9D2Dx7XcgNzsLnkAAGalpuHDuPD7+ZC3mL7qZmfkKuoFdm7ehsroCP1twI3NsIvAINXrw9nNLoXfUQzZ9iA8bmDYmC6KhYONXrRjdPRndeqYAycl46e294GwmAmEN82+7DqNnT8LvHvktqk5Wok9eJvRwO6ZdlAsZThzaX4YJ43vijdf3Y9rsS/D0yi0Iy8Drb/wC2z7bgg1rDyBM4ENjA/Z8iq2diErEdYEoc78HZMHE5LGDYTdMbP3yMATY2LJHFAxoZgSqbEFFUEBHnBXX/XwRvEqIBbolJCTB4AGrzYbS0lIkJsazvCJJJuJ9JOae1MntZDXkd/79u6MDlglFG3jiiHZ+f1dhSueWGSdLsUUXGYZI8ZmwuhMgGXH46p23zC1rlr/5wrvvLxo/fvyPqnn/H4MnnYxZI0dmnTuyf8XAJNfEvDiZb/e0oaQwH811zQxAw6bJDFwpMXHooJ44VlGD3VWtGH3V5Zh78wLoAg/Z5mJZ1+RuU1dfj+LCItgkCQ21dWhpaYLNHpPOkWZ3xKiRsFrjcOzYSbS1t5mjLhoecse5dkuy7ZUOw7exd2rvH710/1+BeN/jQVx++WjXvi92V19eGB9PlUFdG5AhiZg1NQftfg827GmHxssQiFcp6YhIQN8RRfj1k7fj9adfxNfrKjCoOBGz587E+nUbMaRXb9R11CIrKw1nj59BXmYKxkwajuXv78S6zadx410X44YF1+ONF1dh/QebYDE45kl5x8Ir8MZL6yAww5Ew3GnZqAv6EJ/nwtZzNfj1f/wGCekF0CULLKIARQtDsPIw1Qie/vXjeOCBB5FWVMAyxasqK/HpmjW4/rqfgZNknDx2HFu3bMW8hQuQ1S0XakQBb5j4fM06WB02jJt8CSICpWya8J4ux0cvvgS3oEJVWpBtFXDNZQNZdtMHHxxAX6pCJw/G6m1HcKaBzIApvdJAXnEW7nz0JixasAQ5TjciTV5cM7MHxozMw5vLN6CgoBhJCRLUkIb2gAo/NHz4dS3m3jISg/r3wFO/eQ+hMMkfyXw5VkmSVylRgWJfibtK4GbAwhuYP2cGtn+1GVGfBofFAkNXoAQNxoRQbXaUeiJI7t8HI6deAoUzGJtAJpoXzyGiRHChogLDhw9lnxWNqhCIyfCd2erfAif7b6z0jNWfsRkotfqxhRKzS6VVlq7HVF1k40fLKNECw+KC3Z0M3p6HtrPlWP7b+2p1Wbj+wIkTP6rq6B8CTzroRTOn9j25aePHA1NcxU5dRcgfwpB+vXHqxClELJRPLTMtLanfxozsg5N1bThY2YiCoYNwx6MPwhAtNMwAL0mI6ia2bt2GqVOmwSbJ8Pk9qK+vZ/pj2r7VNzTg0kunsg3ooUOH0Oppx8SJ4w2rxV7jcjheXPbqimWRSER5/PHH/+14/z0C4n/nraZMuSjlyMadFTOLEx16exA17QLiBQ53LxqOI0cPYdfBAAzqkaHAkAyEJcAab8Pvfn871LAfLz/zHkJNKu6663qs+2QtEFEx/epRqKtuxvZNpzB7zmhYHE48/eKXuHhKLyxYPAv7djfhT3/4C9OPm5oGm1XFTXOm4d3XvoSmSoizWWCJT0CFpw3phcnYfKYKdz/+K6TmFkKTBMikEtJV8BYOSiiAPy95Er958km4stKhhlTIkozGxjo88dgS1DY2obioCA898CCc7ji2sY8qKsyohg/eeheDhg5FcZ+eCBPj35Sxb/VqHP/sCyTLxNL0Y+ywDHTP640vvtyHugY/RudJGDp2AF75+ABaohJMSvA0dcg2DY/8cTH2bj+Jsj1n4VICMFUF82+ZgOOlpdA5E/v3VOOmG6bj6NFNGDLmIjz+p68RsXNY/v4LWPKrJSg73sYs3iwWC8LBCEQxRseivHlCJPpCIOa0Cbj+mqn4y8ufItnBoW+PTIiShvKTLczVPSBJONEexrg5VyGjexEihobMzExmO0db8q++3oBRo0chOzuTgSBFMxN4fnej/l9WnV1RJp0g2XWdxcxDYuBJf6bP6AJiWsAJLjdMwQEptS+EsIoVT95vnik/8dHDj91044IFS360U2AsQwAAIABJREFUMd4/DJ4046rdtemXciDw+34JLokP+RDntCE3Jw31dc0IhSPoiJhoC6iwuxwY1qsbatq92FfZgLwBvXHN/HnIzC9A2DBgd8ezi+fU6TNIT01HeloqQqEg2traGL2CAqMiSgi9+/WBOz4JBw4dZyd58OABhizxdXartGLHtt179h8+FMnPKT64ePHif1ei/x3k+x6+d/LIQUXH9x8uvaYkVXSFw2igByfP4d77p+PtVZ/iTJkFEq21yfpXMuCnQLQokJ/vxuI7L4fP48f6d3fD2+bF4MHZGNovHXu2HUVCvBWFhUloalewbcsFjLusL4aPLcGGjSfwzcYzUFWqsARGyo6aETy46HKsX/E5wiEdNglILyjC4XNVSM7NwpYzVVh4773ILimGKpMbp8gGf6ZkoKOlCW//+RX87o9/hO60xsJ22OjQZPJLhSSFhgmbbGWRwqSr50wOSiCMFa/9BdddfwNsSQmIkhu6KWDpg/cjwdsGV6QDyW4RI0f0xt5dZ9HWrkDXdMybW4Sq5hA27K2DzxDZlp2s70wzggmXDcB1107FyudXIs+WgdIDZ9CtRxr6DcnCuYoaRDQHBg3qgb17tuPyK8Zh9bpSfLLtOGYvvBQTJnbH7x7+AO0tXmbAIcsSk0ESeLKqk+a8FCXCcYhPsGH6lOF4+YWNcAAY2i8HHBdB1bkOCBYbOjgTZ8NRLLjvF4DdglAkjKKiIkSjOiqqKuEPBDBq1CimIqKRACVl0ub9r06esQuLqY86q9EuU+SuqpN+9lsa1beteyziuWseSt9LDoOcZIVOwX65/VgnenrbRrz+7B/OFxZkzdywZdep7+Ey/rve4h8GT/qUXbs2pN46Y9aaTEMbXWgVYEbDzBdxwqh+2LfvKAxBAkQ7ahu9UEQOvXpnIL9bFr7edgKVwShm33ItJk6bAW9UBSfbkJSWhuqaWjTVN2Fg/wEs9yQYDMLr80I3VRw/dQKTp8xAUkoODh44jObmWkwYPwYWWfBbJGf5xg2ba0+Vnlr71FPPvPXvrfzfdR18b9906eDi4SeOlu+ZkcVxCy8dwtrZqvpqjJk2BM8t+wJlZ8l6jlyIFNbaBjlycdQhiCQX5PDkb2+B0xKPt5a9gbNHGzB+VD6mX1KEjqY2bP7qKNoCBubfPgSiNRkvv/Y1Wjxk2QaEIkBI4RDntsPrD+JXN05CXLAJst2JpEQ7moMCnlm2GfHZqdhxrgHX3H4LCvsNYKoZ2RAY19IQddTWVOLrDz7EY088AT9vQhIl5jkZDgQZgGoc2YAQL9PGYoRppk/6fCUYwYrX38Cdd94NlTwqoaO1uhZP3/cAerktSFADmDS4G1rqW1FbF0BEA5KSnLj6xiF4/f1taAqYCGgiFJODIFgg6DxkScWtPx+LvJRUPPvw+7hizACs+/wIuuXLSE2R0a4aaA6EMfXy0VCUKFa+tw9wG7j93mkYOn4ENr5djpdeXAmLhcyUiToUy5UnTbkk0Cw0tn3Pzk5ESS83Vr9XBhfsgBaE28FB4uyQHSJaTQ1+dxJ+djvNO4MQLRILc6ORwPbt2zF16tRY681CnboC8UgvH6Mj0eewBp226d/q22M5UYxq0+W09B1gZRzZ72rhv23tSQPPARYnzORsONK6wQoLnrvv55HWqvKHDpSeXfq9Xcz/lzf6XsCTPuOpR+4vXv3nVzcUCFq+S9ARDanITHZgcP8eOFtaDo83CAVWtChRhBQV3QtTkZqRgd1lVagLqLji2ivZdtOw2JhkzhnnRltzG6ouVKIwPx+pqSlQtAjjl1XV1OHEqdMYe/FEFJd0x+7dOxFVFPTr2wfuOJdmt7ma16z99PyFC2XLCgq6r77rrrt+UgOBH+uX+c/wOWOLc8ZWVtRuvSrfyl2c44RskrmDgDFXXYzHnl2DyhoJMpNCRqHTvIyclIhczQnQNRNZOQl48LFFaK46iY1rN6HqjAf3LhqB/VuPoaNJwZVXlcCVAew65MFX2xsRMEX4yQ9U6iRYazIkQcXts8ajfM9+eEm8pytQRRtOVQeQmpuM3edbMPWGG9Fr6DBErTREkMAJHHTJQMW5Mhzfvgt33vMLBESOGQHT3I32xoamwSTfS8IElsXDxxQ1GhDw+PHlp19g/oKFCBNJyVSwae3HOLh2I9JkFfkuDVMH5kFr8aOyKoCalgAGjiqBI92O9748ihAnIqLxzKaPzoWFt4BXOcguPx791bWoPl6Gyj11yE5LROmxC7hs4iB4waEypKKs/gziUxzoN7AEw8aOQm11Hb5evwd7d5+HotCDKjZXlEWRgShVfRT7EQNPDn375MLp1LFhYxVsUTvcFg7ueB5Br8KWP02agYQ+gzDpykloiwQQn5IKt9uNmpo61NTUYNy4cQyEOYFOi864pLSc0r+lSsWuTAJP9rUTFKmS73p9dwvP2vbvLJeIytRVoZLrlUkPK1Fms1hXQT/w9jScXrvKXLX02YohA0eOWPHlhy0/xr3wvYHn6tWrhbUv/vkX1Qf3PpVvk3kpEmIzlXi7iGGDe+P48VMsC0UxLWgLqmxu4k62Y/jYUfh610GUN/lxyz23ofvgIdBFCZLVipTEZBhRE/v27EN6RioKexRClG3wBSI4U1aGPft2Y96CBchOz8bOnXtQX1+HKVMmwmq16aJgaVj+5vKKDn/bEy88/co3P8bJ/PdnAGMKMie11jZ9PbtPBsddqENBphWCLGP6ghl44s/v4EIDxcsS7lBrx5N1J0QL2XrYoEapQ1HRrWcifnHHlSg/dBSHN5djWEE8akrPYtyonkhKMxDiZby26iQutJkISzIUjoIxyBJZh013QuICmHv5KBzcug8XynUk2YCBQ/pi/+lS2JJTset8IyZdNRcDRg2HZo2CE2Ikb1M0cebMKVSXluGW225FgFIviVZFXEh28+tQTcp45FmgGQuNYy2wjIaqRhw5cBhXXDULYbKq08N49Q9/ACrr4eQDuGhgFkocgNzQDi3iwL4zdZg4pyc+31aGag8PvyFC58m4JMLMjiVSPUUk+MMhXHJpd9x+41T85ck3cdmY7miuqkddZRsOVUYgZ5mY94tr0L1fOoLBCN5ZuQH7t9XDCPLMxJnFhNDDhdzdNQMcIRbxMHmJgZjA6RgxvA987T4cPlIFJzi4JBMJiTIamxTIDhvaVQH5o8Zi8KS+aA74kVfUk6mBVq1ejYvHj0duXi4kISYjJbEBW/iQaYsYyyfqatFJCNtVibJ5aGcl+rcAGqtiY/POmAtT7DtY1pFuQhRkBAhEZRFcZgksWb1hnj2DVx6+V686V3rrvIceWvFjGIZ8b+BJB1e6b1/SbXPnLM/0NE9P1xQ+whuQJA4pKUlwWGzQgiE0tnqh8hJaQwpUHrDbRfTq3xOHzjUhLAJzbr4ZKfm5zNTAYXfA5YgHZ4o4cvQ4My/o3a8v0tIzWbl/9OhRnDlThlmzZsHucOLIiWMorzyPsWPGID0pVQ8E/LVvv71yo2CYT//Hfzxf9u8W/oeH92k9Mia31nV8eUXfNC5UWY04mwi324Wrr5+L3y79C+p9JlQyHyaAoTaSfB05jUVQSA4nOImHT+nAguuuQJpdglpfg+ZjB+FWNVw8phd8soY1m06itE5H2JQ6s4U4RMmVR6VWE7AIUdxw5XDUny1F5TkFfRJt6FFYhI17TqDDnoPNDZUYetkEjL54HDirDQK5Ywgk8dRw9Ngx5tdJrSjzqWC57NSNMgU8y9v5dvnB/CipEhVQU1mL6po6jBk7kYWYdTQ2Yvkfn4A77IHbqiI5joNL1ZHitYAL6+CTgJIJhXjv41KEDJGZlER4DVHRgEYVmhZT63GSxgLqljw4H2f3nYbUcQ5Wixt7TzVi4qzeGDV2KMorGnBg3xns218Jr8dgMcpk6abTQoiqYJ2qQCLJ07nudHXXRVgEylMK49JLBuFCWQsay6qR5hRQlJOCNl8AxxuC0AUrAhqHkTOnIbVPGiu4S4r6ovR8OdZ/+QUW3XE7rDYrozYRStO8s4vfyapPqto7ifl09XXFcHR5eXZdkcSdJYPp2PmOtew0qyXxA8t5ZyBMSqSYU70AK9PQK/FpsBcOgdOQ8eZj96L62O7P3E5u3oZTtT94PND3Cp50IvZ/sGLo07fc9Gl+QkJG0ONlF1KC2wYLFCS601iwVXNAhccU0R4IIhgx4HDLGDR6GHYdOYmAoWPRffcgOSebEaEdcfGw0I0lWnD4+DFU19Zh2PDh6NmnD1RFxY7tu3D69Gksuu02uBIT8PXmTaiursJlky5BZlp6uKrqwsk/L126I7u48Kmlv1/6bz7oD4yfs4b0vKT+fMWGmQOKuAKnjKQkNzhZRmZJT3ywYSvqVUBMTgfvcDDHHxJUxMlWyq1l80N6BUI+JCbYkWjlYJILfflpOLUIhvTvjoAWxpZ95SzB0a/oiEZpISUhpPCIRgCZU2AXVdw6czgSDB0bNp2BvzGAgQOzUd7UjBYpDZubGzBo/EUYP34iRKuDVUjU2lKi0a5du5GcmoKLLhods7TovJm72kZagnzrhk58GtK0GwLOlV2AxxfAiJFjoZnA/q2bsOmDFUiXDbhIrqiEkSgJ4Ns0xNuAQRcVo13TsWP3OXgNK3wmD0FSWXXLPDHJFJgDGwFwuoaSXBELrh6BA1/shSgl4trFV8ATDeD119bhwvkQoqoBk/BLl9gMljjlOk/Sz5jhMDlmMutmpj/nmQ0gre14hHHV9MFQ2+pQnJmIbhkJ4FQZqz/aj311QYREDhHRjkvnzIWQ7obDbkFOeiY++fJzyE4HJky+hC2J6EXuR13zzZjd3HeBNHbh/a2mvatdJz/72NIo9sDqiuug7oTa9i7wpOOJ2daJbPQQlJxw5A+AOz4DlTu+wTvPPNEqC5ixtfTc3h/4Uu/SGnw/H0PGyW/fOXPQuaPn36g9V9UvTomy+FFV8aN3DxqWtyDB6URzMIhanwKNE+GLaqyF5wQR3XsX4PDpCthTkjFr/nxkFhYhSiRcpxWiRYbD6sTxk6dQWVODfgMGoEeP3tCiGrZu3YFQJILJ06ZCsjtw6NABtDY1Y/iwocjIyAidOHGs5qMPP1x78UVjXrjppp83fqcC/bfr/d/5q1+yZAl1rnxeHhOUyHY9WXK4BCGsWCw2i+hWIpGkcCCQFg0Er44EArOzrSIcpgqetq5Eyra74ONEdBgiOnQTQY1WKhqLtBDJr5HjYzMxHZBl0kZHGcHdjPjgEChHPQqnRYTFIkAxHQiEgXA4gqC/Ax5PAC1NAXjb/FA99Qi3VGP+xF7Id8dj2crtCCkG+vdOA6QIKvzA1hYfegwfjsmXTAZnt7PPY+0kz+HzLzdg0OAB6NWnV0zS2Pnq2hKTYW9X1cTijDRSEgHlpeegRk307t2feZT++Q+/hSPUBjnsRTxngZPARQuB1wzQc+O6BdPx6ZeHUX6uCUGOR4Qy7CkUjdzYCUg02lbriEsCBvbthiumjsHZvYew+6uTuObGoQjpPnz86Vk0tbFTFmMEsFEjzUREaLoCgZZglF7JFjEx6arB5p8UziZDIjs9XsWVl49Ca2M1RgwqBq+FcerAeZw56cHZYBRBar0t8bhy3gKoVh2JCXGMuvXhuk9w9dzZcMTHMdknqypjcqYY+NFDhyC7M/CNQPW7McNdQNr1cKIoEOYy2tWqdxE9GeDS/0+gz7GHAc1DFWIOCDSysUJOyUNSbg84Igqeun9x1Ftf8eTOM+d+xzG7/x/u9b1VniTZ/Oj38yf4GhuenTt3fo97F/5CtjV5EUccTRmImjr65GXgXHk9XGluRHgJF6raAacTXiUCw1RgdznRp19v7Dx4DFHZgYU/vxNJeVkQnDJTf1hFG2vPz1dW4tSZsygsKsaQQcPY3Gzn7r04XVbG4l6JlrFv3160d7Tjoosugt1uNzZu3BDasnXrvoceeGh1Wkrasddff7WjrqM1uPLVlXU/3On9f+edaWZ9+vRp8/HHHzfpIn/ttdfEhATNYgvzbkuc1MMqWnqaPJelaVqewZmZHIT4iBq1RUKKLRhRHEo4Yo2qUUFTFCmqqnyHpx2GqQJ6lNF6LDYHRLsb1vhkxNHCIS4BDpsMSRbYclANUxAcOQFJsFktzDdTlKnqiEJVQwgE/IhEgmzDrUZ5RCmKV41AV8nlV4TfqyPoCeDk7k2Apwr9k3lY/AHs2NsKFRx65TqRncKhojWMbe0qcvoNwtSpk2E6HbARKdygjb+Ij9aswaTLLkFeXi74mM/df1LJxCrP2ByPgQSBp8mh9PRZCJyEgvwitLZ04A+PPopB2fGwBr1I4ci/MwotQsNHILfQilk/m4mnn12DFhpjmBq7R0K8hKggMn24hTfRp2cGrr9uPLIz3Fj71mqcPxyG3RLCVXOHICHdgUcf24qQLsTMgklLrkVZfAlnEWJVKIWxMeAkS7rYsVDbyxZFhgwy05OhYtqVk7Bq/R6EghHYBMAeBRJsVtSqCgN2+p3NmDMbsESYsqimrhGnz5fjmp/NRURV2SiA5bKzJVqnhl6kJFIiFsWqzS7wZA+pLoDtHGayNr9zmfRtQBw9Elgr3wX+9OfOADkOrOAyOBngrDCtLrjzeyPBmYR969dg3fKlh0YOHzPj+Xfeafgh78DvBTwJODf8/oaBvo76d4dMm9E9v2dfrmLDDqy472k4TRUh0YBfN9A9NZH5H1Y1tiA+2Y1QxERVkx+qyDMb/4hpIiEpHulZWThRWgHR5cKcRfORWpDDvBeJHmKx2iHbbDhXVYm6+iZkZeage4/e7Cm07+BhtLR7cOlllzKn74MHD7IqgWJgKTLh/Q/eN2x2e+Saq69ubG5urnn0scfaBvUf8tLzz7+4+Yc8yf9M700V5O0X2fPFzMwJzT65R0e70Y0zdZvFKts12tsInBrVoHM879KiekIwFEqIKppbVVVbRI3wgbCf9/n8XNAfQkQh4jcPUbRAkmXYbDY441ywOxyIS0xCYnIC4mw2xJPfo0hAaWNhaLQ8NTSdASsVB+zmo7JJjbJ5HUunBKDSwoPnoOr0ORxo/aHxPDRdYFtwB0UF62FWiXCiHWbUwDcfrsLhr9cjHR2w+DtQdjoIVefQI13GgHw3Tle2Y5vfRHLPnrj88mkwnU5YyIlJ09gxrP5oFWZcMRPpmRkMCGLzuq4bmKIwYkntBs3gWJwu3fcmjh09AbvVifzcfOzZsRsb1n6EIpeENFNDfryM0UOLYHe6UFfVBh0d6N6nGC8u2wmvIbI4EIgmIkaEVZCpSVZcecVgDBtVhAvn6/HZhwdQc6oDV1zSC8dPnMXIi7IwakxPvPjiARw83c7mtrpmsAwhQaAUULDzRI06lcUE7tSqs+KOihkdsPJ2iASkuoKrrp2BZau2sEUsKb+SJBHxsg2tpoA2RUFucR4umjQKNpuAxKQ0bNm5ByW9eyK/ezFjUnzX6IN4tvQrpJRQnjnEx4Czq3L/W+D87r+zP7M56V9VlsSFZQ5LVHXSgolsr+nhxa4FmnsK4Eklll6IuNRCBOpr8Npvfhn2tVQvPnS++c0fcs/xvYBnzUdLi7d//t77AycNG9Rz5kzODPnRunkXjrz1BXZ8cxpikghNBoyQiSunTMT2vXtipHheRptXgTdqwG9G4eNMKFEDKckJ6FFUhANHTsJjmLju9gXI7d4dkk1im1vZboPosKO6th4BfwiiaEWfPgMgyFYGoOTFOGv2NaztOnLkCBQyUxg8mNE0yF5s7MVjyQnb2Lx5s/beu+/veWrp0huG9hla+0Oe6J8aQKmr2/jGf2RwivfqwpJuNxk2ew9vVJRNwU7xhZwajbJ420A4iA5fAOGwAp/fDyOqQ1UpekKHxW5BXKIbGelk0pGKOHcCZNnGhvqSbIEgi8yBnGmRySxcoGbMZHM8AiCKmGWzN9aSkSDXRFRToGoKczhXQkGEg0GEwyGElQhUnbw2mfcB7DZqr2XY7DZIkpOZI1NaoyQyJGBgwYFH05nzeO13fwTffAG5Vg5Vp2rg9enIjAOG9srCyYpWbGiLIqVPMWZddTk4hxMSEci1KCSLjPdWfYDrb7gBjjhXbPHBWtK/+k9S286MgUyOjYxYG0/geew47BYnstMy8N6KdxBurYdb9aFA5nHjnPE4W3cOOw7VIdKiYd7coThbdhrbD/kQoHNEIE1DDMFEZjaPx568C7KuYvkb67BzZw3i7cCsS4swsm9ffLL+IAJBL+bOHYTT5e146/3jCGkOaBqY96YoGVB5Co4TIZIEluXLUzaU0LkAo4cWIJkyLCalVUZxzfXT8cLKDYhQ9c0BibIEpyijKQq0KxH0HtALw0f1h2AakO3x+Hr7DsycdTXiEuIp/QiylSp3KgtNJjYgYjudN5qpdiVmdlWeXTr2LjD9dkHUtVLvjPCIKTepVY+xBcihiamNOI55CUBXEeaILM8zuanszkBi4RBWbb/33BKU7vjmq5Li3LkffnPI+0Pde/8weJ5avUQ+vXHHExnJtvuHL/wZL+alwWitRseW7WjfVY6tX59iiiJnsgtBn4okp4UtdjpCASieAJLcKWgLR3GurQU+qiroiaJoSIyzozA/FycvVCPEWTH7puuR16OAxcxyFgm8xQKr04nauiZGENYNHkWF3WF1uLBv/wHWgo0eNYrNxc6Wl7EKtFfv3mhpbcXKlW9h9tzZKCgowNsr3w7t2bP7y1k33HjXnQvvrP+hTvRP9b6maYq7v1iT5Qu3X4RAx6IEl3W4yklyc1sAoWgU7X4v02+rqgaVeIzkpm53sPGI2x2PeHc8UpJTkJiYxGZoVFXQuZUFMg+mGAxybxfBE/mablSqOqjqoXtJI+CNsKqOwFmNKlAUFRElzAxzw6Eg+70QhYbZmNFnW2VYrVbINgtEWWQ3pkWQO98vCpgKopQzrItMoQNOhULulRaORQ/zAQP+6mZ8tXIZjOYKOBQFnKZBVCLITk7F2VoPdgYVOAtyMWfO1eAsDkaQp2WFKEt494P3ceO8eXC6XLFKjal9Yosj1qZT7dNpokifz0LLNB1lZeUsajcvNQt/efEV2BBFvOpBL4cVAwZ3w9ufn2Z81GRZxi9vGYeVK79Gc0RC1E7KqAgkkcNF43vj9ttno/TIcby37FMWhtdzQCJGjBgKm9WN919bB9GQ0FzbjGnTS9BnSCaef+EgKmpU8KIDUd3L3PjJHxWiFaapdLbuBECUvtlJIaKAPUiQKXjN1HD13El44/1NUHmqqDnE22ywCiJqIiF4FA0jRg1D/wFFkAWgvs2LmuYOXDn7Gsr2YP/QHJLa9pjpCHFfTXD0UOhMxyTQ+68clrpaetbKd94gtHGna4LeL9ayd4FnbPZJdSjRw/hoFGGe6F2UJmBCkOLhKhoIZ1Iajmz5HO899WR1WlLyFd8cPHbkh7r3/nHwfPOJ3qc2f/n5lfPn5okDekDnfBBaK2GUlaF+Tzn89RF8/s0hlr9i4WR4vSHWBpy5UI3+PUtQWX4e7tQMNIcVXGiP2XFFgkFoESAlyY7cwjycrmyET1Nw420LkVGUB8EmQ7BamNMKJQq2t3tZ8Fdbhw89evaGwxmH7bt2IzE+Ef0HDkJUjaKsvBztng6MHD0KZ89SMNYhzJs3Dx6vFy+++JK3w+t9+Mt137zyQ53on+J9zx3blVp7vvq6jqD/WiMS7B0MNNuq6+u4mhY/6s43QXYIyC3MQv9+Q5BfUIjk5GS2DbLYbOCY83iXi25nhCwtAZhBA1UUAnP4JjAklAmGwwiG/Aj4fGhva0eHp4NJa/1+P6s4RYlEkCZbzrjj4pCcnASnww671Y6EuGRIgsxGLaSJJsI6tYIazQKppIpqzC+TyO7hsBc+elhSBhLN98jowsojQrnjZIUW1GF6NdScOYbNH7+FFD0C0+OHgwBYsyIcEXA47IOQno658+ZCt9hjJhY0sRBFBp7z5s+Hyx3HWsPv+l+SEoZtIOg8EG0mSvbLBqvYq6qqoIcViAqw5t1VSJB4pkfv7hDQr183rPryDKKSgB7ZVsyYPACvv7ELEZsTESGI+BQOdyy+AgWF6fjo3fU4trUBC2aPRp9BqTAsJj5Ysx8bNzdB0lT0yUoAAhoUNYgbby9CXHwfPPn7T9AeoFknUakoVoPOX6zaj4l2WB/NlkVsA25SyqUEC1MdGZhzzQS8/8FmZstHx2K3uFmFVxH1wa8amDRhNApLukGSORw6WYqckh4YMGQwa9mpymQb9k5WAnUbRPEiECXmZ9fMks1EO+ef3zUM6frv9PDsojZ1ge23ZiGs+yfuLM1sCTwNiMS5pWwjNp6gh58ER15v2DLyYIaDeObOOxQJ6v2b9x964Ye69/5h8PzqvmsXRP2Nr03/9Z2SaefBhTqgN52H4PcgUhdEw+GzOH+mEUcOX4BLFhGGCMntRmNbB3NG0bQwIxzLzng0d/igaEBQUaFq9I/B5mZJaQmoqG1G1G7FnPnXIjM/F7BIkOwU3kVdp8aSBzneAp8vgJz8fNic8dizaw969e6D5LQ00CCvtPQM46QVlRQzgu+YMaOQl5+LC5UV5ksvvXJuxpTL77jrrvv/nyTU09z59OkPJc3vTG1tbB3o7Wi/qKa+errH4y0O+RSR2m6rU4TgsCA5PRfd8/uyG0Kw0q0VqyCJ+kFgoUVjNwRdpGxrSk94XUc4EoESVtjXltY2ZtTi8Xnh8/kQCYWZzI6WPXabDQnuOCQkJiApORnuxCTYadQicgw8SSZIcy1RZI0di9MlQ2HauKuKgmAkhFA4yNx56NpQI2EYigJDV5mKReFN8DKFBPPgNPKqpGUyx+SBNsnO8rTcdhHr3l2O8zt2Qm9vQ8Bvwm13I06yo8zXDCU+CXNvWYCoxcJI+5SESTc+te3zFsxjChq6yb+tmOjmpb83w6VYi6ppOjPxjRomKisrYeFFHNiyA/VnL8Aa1ZEAAzm3eWaBAAAgAElEQVQ2YNzoAThbXoNjp+sxaWIWOMmOT78+C02WkV3kwv33zgQRtT54dwuqK9sx78ZhSExyY/OO8/jimxPsQVWUm4V+eU40n6lDt/R87D9wHMPHJmL0uKHYvP0CvtlehhAkRLSYzRz1cDS20tjfm6pnyn6nhZXODJ4lQ4BF1xmHdNHcySg/cBKuRA5RzoEDR2oQgAWnQh5EDBOTJ1+Ewu4F0CBhy769uPJns2Fz2MFLInt/WqyZWsytiQW+0QOWZKtdHp2dstDvLt+62vVvNe7fSdek7yNzbDrurp9hnHpiIHS27yT9ZER62sCxHCYeSEhDWo9BMA0rNr29wvzso5X777p3waV33bXE90MA6D8MnsunjHy+2+Ccu8YtvoLTfS0wfBFA9cMMtcOiydCrO1Bx4DRaKptx5mwto4aEBQs4dxL2HivHoCE9UFfTAE5TEGeLQ019G0yLHW2hMAu7onlbYrwd2bmpKG/xwxMJ464H74YtwQWL08YueLqjwmEVoTClGXLwBUPo2W8gS/M7ePAwevXpi6SUNHYz7Ny1C8XdS+APBrBmzce4+5d3stZww1cboh+s+njbow8/PH/27Hn/T2zgTXOL2Nycl9Re39Szvq6mZ2VF2eD62pohnva2vFBLm9OaZBWyCwu4vgWDkJNTDMktQYqTIEKO5XUTt5EqNmq1NJ3pnsnIVqcWXlXZbMkX8KOxpZmBQ11tAxpqG1h7n5eXh7zCAmRmZyE5KQl2iwV2q43F70p0M9FWgpYHTIUDGDq1YwokqjB0nXUDRMuhrXpDUwP8Xg/8Hj8DJVo4Wa02WrZCZ20cqYdMSOAhQUCYi8LitCA+Lh5JtiS4JBdCoRDaO1px4tgRlB4/gcrSUoSaWyH6fGx8QIqUqMCjKDEeKhdGq2HF9XfcDt1hZRG8lIRJ54HAc8HCBYiLi4uBZ2ekLj0YaPapUitJ5rw6Wa/RZo1MlDlUVVfDAgGrlr0FNy/DoiiI51XI0FHcLQmpCcnYtfMs7vzV5fjwq304eKIe6Wl2vPLifBgeHS/88R20hk3MXzwT5RU1+OTT/WjpUNFnYC4WzrsCKU4NkaY6fPDn9UiJz0ZIaUdzSxhTp+ejW/Eg/Oml9ajpMKBJGst0gkL5STRjplEDIT457ZMjO9HDOMimAMkg82cTixdOQcWpM5AoYdN0YffhU2jTVZwO0KwbuGr6NOQXpcETjuJ4RTkTPLCYYDMGnFR9sjT5Tq06oyexVNO/bta7+J9/5W/GqEvf8mhNPaYgYojUNWPujC5mYGoy8GSzT/L1JIWaTsciwaAYasFERJDQbcDFgJiK1vJSLH3ifp/bgmu2HTy68Z8SPP80rOdfhk/otXDMdWNghJqhhUjST083FXxAhaDKMNsC6KisQ/XJSjRXN6HBqyDiSkCTDlQ2NSMpIR5xsohoMIIEdyIaWz3oCCsI0A1HS1hVg83GIy07B/UdPoQ4AzPmXI3iniUwRBMWmxWcJLElhxrREIma8EcUdCsoYjSm0rNl6N6zN7JyctDh8WDv/v3o3acP9uzexSgd0y+fzrh6q1Z92HH86Mlfb9y49dV/xuWReeqU/MWp/YkttTVJkOXe4WD44oamhhEtrS15kUjIGZ+UIGXnZHC5WdlcfmYeEjITITqssJgO8JwVqqBDNch7ki5Ayj3noBL1J+xHe1sH6uvq0VDfgEg43Mkc0WGxyYhzu5CcnIjk5HRkpOciPp7cr2JqEQJIgxQsNC/VTWhKlFWLUfKDpGUQmdlSi6UoLN9GVxSooQgioRCUsMpaS8FKWmuezTZlXmYWcdTmC7IA2Wplixy6QRV/GMEWD5pb6tHc3ICqcxXoqKmDp64J0MKsdYx3irBbBKZOc8g2OEQH/EoE7cEQjpfXwipKSEqwoi6o4vo7fw57UjJ0I8KAnarg1atXY/5NC+CMc8YC0zqTI2KZ5GQOTIBOZZDOjpke1hQTUV/XAF+bF5++/QGynU44tAhkTYHLSk8OgNeBpOR43PnIAtz16FLUtRq4ZEIOnnx0OjYu34o9m+pR2D8Ju87Wo6YxgoR4J667fiaS7DacOXYAp08cx+yrJyLaouHztTtxyeRROLj/OOLjgYlTxuJ0ZRve+WQfQizvnpbqVNXrsd8NqYwMuis7neVp5mmQIYrOqEkL5l+C5W9thi9C2e08MtIS0KZ4ccyjMWbDtdOno6BbIio6WmA6bOg3bCibfdN5oAUhfQabeXbSumj8wSpQaukJUDur9q6tfBdgxsCToJ18PLXY1865eWzRFeN+MjhllT49uGJenyr9LMs74mDw5EYVhcZJcGf1RGLuAISCYbzy6H16+4VTTw27dNLjr7/+eow39T2+/uHK88XJIx8rSuMfnzz3It50qdDCIUaPoHZKpOi/KJ0QDpyiQWv0omnfKbQ1B3GmtR2Nkg1NQZ3x1HyhDsTZrZBNEy6rDe6EZBwpO4eARhesACNKACogMz8PTcEgGjq8mLPgepT06wGVIzcmCZJsZa41dnsc/GoUoVAEJT17sTnO0eMnMWjIUKSmZ6C+oZHNPfv174MVb77JJJ+TJk1Gh8erv/TySzsS4xNuffHF18v/GQCU2vHjx4/bS48f6t5aV3WlXeYuCYVDKQcPHEwLh4O2oqIifuDQISjp1QPuhAR2MVMrRamNTP4oxi5qutDpH6KsdHR40NTQjPMXKnHs6DGE/B1wudzo3r0HevbohZzsbEgWKxwOkt0R4VntNJegKZYERY2wbbjH60NHRzt7v9bWdgQDYYQCYYSDIUAw2IKJ/j7UAifEJzBfSbvFyqpbKwFkpxmvIOpwORywiBY2J1OCIbS1tKK+thrnzp9DbU016uoa4WkNki8hjHAYLllHdkocUhw2ZCS6EeeU4GSCjBA6OtrQ7A2jqT0K8iXpCGtIiJMgcVacaPAwy8SGSAizFi9Edm5PaGaImZ3RaGP1qo+w4KZ5cLqdrConYjnNCAkAac7Jwh0ZiKpsHmvQDssQ0NDUihNHj+HEzj3IsdlgU/3IShDROz+F5bl7PEFk5XdDSl4m/vDap2x5NPWyQjywYBT+8vRHCLZyGNi/G77cexbVzTpuve1aOFOA1c99iOtmTMVHa9YjpSAZCxdOwyvPrUKSIw25OU5s/OoULpvZHcPHDcELy77BsXONiAgCRIsF0QgpliiFkjKCtM78IAG8QWmfPIRoGBYANy2YjhXvfoOmqA4xqqNvbio6wj4caAtB5UVcPXki+hRkYG/FGRT274e8giJWxXaNNb4db3S6J3W5NbGmm/KNOknztIzsasO7MIxNXJjEtVNdBLJwVVgXFMNfcr+PSTYZu0GLmSPrOkUpx1RYLPiPJwK9CM6egqy+oxG2uLHx1ZdxevOn+7xq0+XHzzc1f4+4yd7qHwbPD+/62cyWYzvfu/kX19p1RwRWcqfxBSFQ3a4yMSpUxLatUjgK2a+j/UITWhrbsef4BRj2JJxoboWcnoRwUIHSEURachwCSgiulBQ0N7Qg7KF5FxAUNEaApzlldXMbc72Ze8uNSM3LYSfU6XQiSFQbjw8udzK7oa0OB4pKeqCiqgbNbW0YNmw4HC4X9h88SOR5BgSfrluPW269HZkZ2dj4zdfeVatWvTpy5LinnnvuuR9cH/v/9ws9ePCgpHibc4PBtkm1VbVTA17PsLrW2tQ2XxtP2+ghg4aib5/+yMjIZBxXpl9mg/PYzU1EbnpFImH4fV40NTWgob4eLU3NCNASR9UY5WjA4KHIKurJgJdaarqISdttagbCkTCjeRER2h8IwedpRUdrI5paW9jyjSr9CG2zOTCieUpSElx2B+KdcUiMS2Jbc5uN2mIhNhIgShAbaGmI0nv6vfB6CHjbmOl1edl51FfXoq2xBcG2Dki6DieBryQgySEiyckjOV5EYrwTFskGnhehKAZaWoNo9fjR6vUiolElyMMq6nBbTMiSg7k2BUMKnHHJqGv1oM4XhiJJGDJpDEZNvIRJFg09yua5q1Z9iJsWzoMz3slyeGLVW6x6FEyi4ZiIGhqiBtGriDJD51xAbV0jNn2zGYG6GqSCR7IewqQBWUiJsyDg08BLPHqP6IW1mw9j4+FG9vmD+qdj6ZPzsPzZd3FsZyWuu7w79GgY735VhUnXTIPJh3Bs6xbMnjEBmz/fj8q2IJ566WdY+8FOHN/TgZ7Fmai60Izk9P/D3HtAx3VfZ+Lfe9N7BQa9EoUV7EWkKDZJpKrVrWqV2JbtOLEd27v2xl7HsZ3mOI6T2JEtyy1ukq1GSVRlFzsJggRAondgeu9v5r09976B4j1nzz/7j3T2BDo8oEBgAMy8d3/3fvcrwL2P7sHpi/P41fOnkJYMLG0G8qxpZ0d2Xm1VZEglDXuNakp5phM98fCN+PWzh+HPFmEE0NlchXAqhouxEgqCBrfdsAvtTW6cuHIJO2+9hTHsRfbBe3ZzIlnp/TtGSS+zllRjbAyg9o9MW6pED3OBrYz17JVKngEi+Hqjw18tnrRxrxRpipeuOEKxx4BE7AENWwQW5SIM1DRIAiStA7UrNkPrbUT0Uh/+9S++GCkW43f1jk5+4C7z77t4vvmPX+g497OnD1zTWt2+/f59PAIJ5FhN1axY4j/E4ysUc9DQqBNLwUCO2UUNrl68iqO9MyiYbIiWFfizeXiqfSimEqjzOjE9PYc1G9bgfO8AEuk8choaN2TYzTrUN9djLJZEyW7Dw08+CZ3JwrnbAns7FhirsTmcGBkd53G9pr4RQ6OjnLfS07OalxzvnjiBrqXduDI0hGQihYcffQzhSET+/ve/Px6OBH/w6v6D/ygIxFj8f/dGEtczZ442L8yN3RUPhx6Mh/xdV/v7DKIiiyu3bsbStWtQ46uFQWeARtTBYDDzwULjC2G8vPlOpZCMhtB38SKbpwTDQfhqa9GzahWWLlsKX62PqTjEmSRZq6w1Mv2D3IKkXB7hYBBzU7Pwzy8gEooy3asklWHR61DjdcLmsEKn0/LrTMIV3pIz55I8KFXcVEOSRKuDO0/qYpOpJIauDqG/fxBDV6/AP+9nqEBKZ2HMZqEvl2E3Ak6jCI/NjCqnBW6HFRaLBXqyKRS1bGU4vTCPaDSOXFpGPitBpy1Bp1W3sLSo4DAynQFaCiBjDM0EA2FkNPbLMqxmI05OxXhLa/V58eifPglNxe+SOMPP/o46z0dhtZo4/ZKoM4y8EWWmTNtjMkQmulSBqTla6FAqCxgZm8SB/a/CXMzDUyqhTihi17JaTI35UcwLsLl0uPUj1+LP/+EtBBUdqOdz28v47t88hthMBD/9zrPYsNSDD+3cgO/96h2EBAvuv+tWHPi3n+OmXdfhxeePYNXmRtzx8D688uJpvLG/D49+ZAPc5lo8+/tX8JGP3wajB/j7776B+aCMskbDRYWVWJUDlRpo+mWEkgitooWmXCRuPh6+extOHj6HHMxIxpPw+eyISTlcWMghAxG37tsDn8eAgclR3PbAhwFe7lW6yErAHAsKKoWSxm+16aQMJbX7rDyF6ma+sp1nHif/QxkakorqtAhHI4x5M0dYJDtAagRUripDEHRjy5UFWJmCBclPS1IzmhQRRY0N5tpO1CxbA3OhiG997hNSaOLqVy6OTfztBz1Jvu/iqZx7SveLP/3m06a5mUdWblqOrj1bINt0KAkShGIZglTiMauQSfHWlELtyWFJyckopiQcPXwJU9E8ptJliDV1GB6bRlu1Fxa5wOKFUDaNpq5ODI5OIZUvQSkQCK/AaNGjrq0R58b8aF+7Cjfddy9ndtMJTzEAyUQaZquVlxLTc/PoXrqMJYJDIyOob2xAe2sbRsfGMDs3iyWdnXj22d/jzrvv5QXI+OSY8r3vfW/+wYcfvO+PHv30u/8vSuehQ4eMueT00kQ0fHs0Fr4vEQ21ZzIprVFvELZdc43SUN8gCFYHJDJfgAADBZfRNlIRkMvmEI3FmS4zOjKKeCxOxzTq6mqxfMUqtC7pgMPp4rgTugxZVc7BWmXGIZPRGMKhIEJ+P2ZnZ5BMxGDQ6mAxmeBxuuGwO2E2WngjzuofGmUFmbmJ1EvQgshkMvO2nFRH8XgS4VgU/vkA+vv7MTQ4gEggiGKmTDRdWLQCrAYdnGYDajxm1DktcJrN6thOW/6S2tFGk0nEE3HEUnkkktz8QWugm1SEQSfAYtQxVYkI7mxOUbmaqfsmizQC//RkKlMiVVIZxAjVa3RYyCsYCRdQ0mhw35MPormjA4ViGYlkCi+8/BIeffQRGE06ZgSQPJSLp6wu1XhxIdDYThivDKVE46KI/v4BHH7rbbgVBR65jDpRwZqmKviDUcQiRXR3V2HZ9np86+kLSFNUsZ4gqjR27WrEFz7+OL7937+DyGwSH737Wlzxh/CbN4fw5c9+FH2njsPrdsLusiGZz+Ktw+9CKRux74Z1UMpxXDo7iUisgM6Vbtz3xAacOp3Ej585BglaFhlIJRp5iT5ENKsK1apMxiAaUFY7qYzu2rseA6evIJotIZkpoK7GjmipgEuhIjLQYNvmdXC7yAJNj227d6v0oEoypsrGqBROloGqi6D3WAoVzwDufit8z8V/o3GciyyT9RX4/X7e4lusVk7KVDXtKtzEDQJPVOofsSxCKgsoKCVIAgnjqAhrURQMKJo86Np8HWwmK15+5hnltV88/cZffvZP77z3c5/LfZD38vsunj959FGjrve1X26trbpzauwKDPUebLxrH+A0QCI6CtELMhkU4klQi2D1OPk0kiicSgKCvVN488xlHFvIwVJfA6fFi/D4CNxGEVarAUXICKWL6Fzahb6+q8gWKJVPtfQ3GY3wtjTh3YExbLllD26440O8CdYRYK0RseD3o6mlGROT0yyrW9LRxTflyNgoSzadTjdr4EUdRUEoOPbuSfzpZz8DqSThhZeel48fPfK7b3zjG5/cs+fOyAf5pP/hYxGmef74241TE0NPzs9PfHh+drzeYtLpV/esQn1jC1weHzQ6IkCLEDVGdXPKI4yEmZlpnDlzCn19F/nCWr22Bxs3bURjQxOspP4xmkAbMdLy0IRZKJaQyxe5KIUjId6gT4+PQSQM0WKEr8oJm9UARaCTXIHZbIRWp2d6CHUBopa0xKq3JbmAE5GaHj0wO48zJ8/gyuUrCAVjPOJLOXL6KcJmAhwWHdwWM2opXdFugs9uht1ING0ZkVAE44EYFsIScwolRUKBgERBy7JPPRkSiyXoNTL0ogKtrLr30AadyNFUSBcNJ6hLoQUFE7TZ/FfFa42CmW9ECiqj58JR34Dzw37MpvLoXrcSdz50Hzu7U8jgS/v348GHH2QrRUUp8e/HvES6aKmDK1GnQxQldRkjlgVk82WcOXMWvadOwqfToEYB3IKMxmofEukCHxw33bQRgWIEv3prDCUTRWIosFDUsVXA333lw/CWtfjuX/8MVo0eH7pvO77347fhdFWha0UrrozOwB+kDKMUNm2qww3Xb8TQ4Ahe3z/M+vGHH9uO9dtakCml8dtnL+D116d5Ay0pBHfROK2DIhDcoPp7ivRbSeRARXxVGbftXIWJS1Pwp3NI5yRUO/TI67W4EMwhDRHdLfWorzFh+Zb1aFrSDpkTOVU4gMdzco1adJ+qdJ9sjlwxA+HP5XgO1aeDx3uWbqpMYnpiZ6YmeEnY3NLC9zAJMKh+MBxF3TN9KZsi0/KrBLmoPoREvxcBVnx2alCQdchqTGhavQEOXyNCI2P4/pe+EFvR2bbvJ7///ekP8j5+38Xz3GcfXek/f/S1m+6+sWH+9LuYvTICvduFJVvXwVpbBZSK3G2mYwno7HbonXbVeDZTgCZfRvzKJN45exGHJpMIFIDqaidcFjMS4RBjb0taa1HMlRCLJOCtb8DA6CwkcvYsCQwkOz0uGL1OnByawK4P3Yzt1++lVwc6oxa5QgH5fB5OtwtDY6NwOFzcWVJRJS7jsmXLmKd45uxZ1sfvf/U1bN+5Ex2dHfD750nKmXS7PX/y7LOv/uyDfNIXH+vZf/maVTbrb4gGop+an5/dZjKI+g0b1rC5rIE6ExM9VyaUBQNkRQtZkpFOJDEzO4Pevl4EQwH4aqqwcctmLFvezaR1PtXJdYY4kyUFhXwRiWgciWgCkUAIkXAE8UgE2VQSVqsFTqcdNjtJLAFZysGoA6xmA8c0MNZHg6mWio/I9m+ZVJxxymAwgquDVzE0cAWJQBB6RYRTr2PWhNeuRZ1bB6eVMtdNKNP4RVHUshbJVAHhWByhSATpLMciwmqQWb1i0BPOteh8q0IQ3E6K6sKABZglCi4jo0q1WyFcjbwkSUZK+TysDGRrtBJELSlvZIgUb63Vc2EoSwrKJhPKJjfOj8xzANx9jz+Kho4lCEQjeOHll3H/ww/AQJlGcpHzl1T8WH1sgkEJwydcmYtqWeAMpud+8yxi83Oo1YnwShJ8ZgPSORl2pwmJaBKf+tQd+NX+Yzg1EWBNNjEeDEoROoOM7dta8cVP343ffPdn6DsRwK17V2FmfhYHTkRRNqlRFet6vNhzfSuqa3w4fmQEB/ZfhcNuwic+txF1jV6cPx/C8y9ewMR0Blq9nsUjCoXsleng0zEVS2bHfvZUotsSRi0pwUrY1tOB8GwUw+Eomw23kBpQkXE2lkMWGtQ6zFje4sV1994KAymvqMOsFEYavJkuWCmK73WVlfF8UWRAuetMiKcDZ3HEp0VSWeaJKZ1JYtWqVewvQLhoQSJHeq1KB2PGhoIypeyyHJZEE/Q9yV1JYokoMSPI4Jk27gWtEZa6ZjSu2AgpmcPff+ZTStI/+TcXf/TjrwgfYDzx+y6eb9+/9yFTKfDMlhvX64irmZ+Yx/lDZxl39Db50LNxLUSnEyUiOdutgNPG5GIhV4QpK6H/jXcQ9UcRzioYj+TgTxchabXw1dmRyOVRLObQVl8PpVDG2GwIDS0tmA1EEEtnmQZDj1XXUIWSVo8rC0HccO+9WLN1K1Ns6EUIhkLQGfVseDsxOYW29iWM942NTaCupgZOtxvTc3OQJOp6FAyNjuH6G/bwaDrYf1k5cOD1l/7+H370UE9PT+aDLKA//9Fftuazqc9fvnD6botO79227VqxvauboQVFo4NGa4JGa+QCmEhkMDo6gbGxISaK1zc0oblNvZFIQsm0EaIJEX+yVEY8HkMwGMbM9Czy2QxvIkEON4QXlSVYicRuNXPxpCJkNOigN5qhCCLbqTGQqYjMZQzMLWBoYABDA4MIzPghpVLIp9MMn7itAmrcFjisRjhsZjicTh6TOfQvkkAqlUY0lkemQL6SRR7p2P5NUHFStq7gKFw1cpZI+tRdMGGdiijBzZzpo+ciTqMzAQ/0HNCn8mMpZUgFCRYzkfxV78d8ToZZr5COAma7FqWMhFxeQDonQFNWQMkcFEU8H0phOBiHYLfhT770RcxHwnjh1f149InHVJI502dIMEDPCclBVZNiigembocOF9pcF/ISnvr+92EVAGcxjyZRg3qHHaFIAlqtDIcLePjxD+Nb//g7zOZKyCsGkPmvQShDIJWOIY//+aU74clJ+NF3XkKtzYCH7tmHf3j6ZZRFGbfdtBYdbU0YmhjDm8emMB9JobFZwcc+eQ9sLgN++NRrGLxcQCiRh97o5BhlnanEkIwi0YhdgSCIL0VoRokOBpH3EgR7bOhuQTGVw4XZAEwK0FntQkYu4EQ4i5ygQb3TgvXLmrH1nlug0FRHTwdR1P5g407dJP15zwh5Eef8g/hhet3poOMJuywztHLy5AnOKFu3YR1LgmmxzJJXlnaKzDfmsb2kenpy8SRDE2bx0CKMcqUqgwEd9qIOBVEHetI7ttzIvqU//IsvYezc0YMff/xj9/7xl7/8gU2R77t4/mRL59PrVtc+0bWljQFooSyiOJvA1dN9TAmii9vpcsHX0AJzvY+70hLlXOcLCAxcQXpmDma9kUfSdKaEYCrL49RcToJYbUIiV2Jfx6ZqH6KJJMLhPOweD6LZPOLZLErlEru3NNQ38gazd3oadzz2EXSv7mGZIW16J6Ym0NBYjzn/AssJm5tbkU6pqZyEf7o8Hly40IeuZSux/7VXsWP3LpgtRtZf//rffuVfvnTp41/95j+8/n4AZxrP//pLX3LW1NjWS0p+byQ09+HpmQnv6hVd2u1bNove6jrkKJhRQ85DWmRyJQQCQcYMx4ZH0NRQjzUbetDU0gCTxcoxzVQoMtkc0ukMUok0pqdn4fcH+ec2yAqqnE4YjDoYjSJ3UhSOphFlGPV6LprMrSSnKp0ZpZKAcDyDcDSJ0ZFxnD91CnNjo0gFQrCKgEMvwGbQMJ3MabfCZTfDRCovLVAoFJDOleAPhxGIUM4UIJAHAT2+XgeDTsfhaUqZkDjawqoO8nQb0c3AFz/zBAmvJr26uh+m15W+jkw4tIIOWsJsZVKe0HKBeH8STGYBTrvqZG42GlFdZYKv2guPrQ4mVx1SsQUkw0EcP3kJwUgBWpqCyNRDo0dzazvODkxgJJ3D+m3XoGv1Shw4+A4eevRhHvlJI0x4HGvauRMVoSnxgh1FmYoTLTo0iIRi+PG/PoN6uxHOfBYdJiNWd3QyFJCOBqEzp7Fu2xZ8+5l3kGJqDSm6yBCEhARalLUFeBwa/OibH8e/PfUSpi5P4+Yda9jL0yDImJtJ4cTZcYTo+jDpsP36Btz1wLUIBrP4/j+/iqsDEvISxZ2UWe2k0VEfVplrKZKBdO3EohBLbIlXIBohFRiJntsSuhurYBOB05NBOAB0eK3Io4R3w3lkBQF1DhuuWb8U62+7nhc0vCXnCUddCi0WzcWpZ1F+SR+nv6uhc4v2eJVckLKMU++eYPra7t27GdIjpSCruOSyOrqTkxYVU/paIjbQ78BjuwJBoo8J3HXS6M54OOVN0TLJYEBWo8PSbbfBbK/GO8/9FM//67dnqqtctxw73ckLTJAAACAASURBVH/pg2qC3lfxJNL2jx+56ci2a1o3t25qhiiTQYcMvWSEkFOQTMYRn5hBeGYB0YUoY2dFOh0kGRYC/EWgvq4OrsYaiGYD5FQe0bk4/Kk8egMxjBdSUIx6ZHMFpok019UiFktC1JswF07CaLNzQS0VaRQA6lubEcmlcTWWxj1PPIoVPat5gZTOplhR5HQ7MDIyBp+vBlarHQsLC3zq0TZ+em4BZqsDM/PznNK5cctGGLQanDl5qnT8yLGTf/6lz9+589YHwv+ZJ35k5DXDS789dKdRK37SPze9HCjbOzvaxM7OToE03gaTmTE+UWdCOlvC2MQ0rl4dYcihsaEey5d2wUJdokZmwgkVq1gsgWg0ikK+wAdBLpXlv1M/ZzEa4TDq4LBZYLWZ2aZMEYjmRWoscN62yWhGUSpjbi6IM6fOof/yIILzEYSCUSCdgs+kgc9qRL3LAp/NCAupveQcMqUCEpkCIgkglSddN8nkCCPVwmjQc6wDbT5JtEDSRTYOpqwc2oQTDkYdJuGnzO+jj2uYh6sIZVUmScWUJhNqIogfrBA2RwsgdXTX6HSwWs3sUN/UXAOPyw6rWYM4GctEw0gnMxCVPHIZDSamE4inBLR3etHY2oaDB8+ikCf+qY5vOGi1cPkacWhgHElRg+tvvwlnLvXhsY89xt8PUo6VTWSBRu49LBcskhkv1R3qgOkQ0GKw7woOvPQKqo0a+OQSVjjsWN7WhaNnL6HGYcDaLS0IFor47RsjKBBo+56EUSVyaBQ9O+A/8uBGbF61HE/99a/h1su456512P9iH4anM5BMwLYPrceuvctgc4g4dOhdHNi/AP9cBvm8jlkNijbHhyp3djIJGIjMT0s+GpmJrCQxG4UWLdTNM/WzLKHJbUObR4/TwyG4NECrxwhCh08GC8hCgNftwI5r12Hpjq2QqFuuBMotbtSZIF9ZIi1Sl97btv+BEz8VUnLGopz70++e4N3Ezut2sMKvTJHRdHCKAmOdi7Skxfd03bCJjEITlgwNq40YNeFIFzo0jFoDipIM0WhAVtCgac1ueBs6MD/ai68/+UChubr2iXdOXfjlf+Ye/j99zfsrnidOmH7yyG0nt+/q7Gne3g4aZrQSkW/JAoLcwIlcTVcaSak0kBMF5EhdUshCo5eh1Wtg1lrU7BINYVQiC0VScRm9F8fQNz6LSLEAo8vKyYW5VBl1jfWYDYZpgkNZou7GxBw/CsoyW/RY0lqPiXgaQ1kJH//0J9HQ0sQLobmFWdhsNh4DAv4AGhqbmV4zt7DAnSeR8slgub6pBa+8uh+33H4LLEQ0LhTwu988l29qa3/kO//8w+f+/zzx+/c/Zb56cWRjNBL4tMNivDGfSViWdnWo5iUWG/QUPGYwIlMWkUwkMTs9i8CCn5chJH9sbGri7aNUUrlv2SxxNtNIJhMoFfN8EWbSSRSzGeg1WjhsNjjI3JewTyMpdASmDtG9qhXB3M5UPI3piTmcOd2LC+cuwb8Qgl0DWDUavvlbPVo00OLIQPxM0kqLmI8m4Y8kkCBtO4NpAkx66mAJMytzF8k6c4pM4JFO1RrzdpXtHomyUjHEpU6SKGUE71PnIpMfhY7df6gno883Ws0wGA0sirBYaJwvsYrMaHQhk1YQT6R5hM/nMpywKheNWNHlw8LMAvJpGWajBtU+N/8ZHJjCmD+JPbvWIJdN4FjvBMx0oxJ1SSvA7alC0VqFQ5evsq8sGc98+KH7YbMYUM5neHKiMZGSPmWCMnJkwqsyFgRFhF404Pihozj/7kl4dAJ85TI21NbAbnPg9d4hNDs1ePijt+AnL76C/kkNZOoKeXGjqrMopFiUSWYswuEt4RffexIv/PgNXD45CpvegIzWiPU31mLPXeuQzhRxtT+PF39/BNMzMcZaZWrbaZvOOKzC2LEsaaARSWpJcck67jwJbyzx+pVePur4tQwdkEqqyiTg2u46pArEqdVBlBIIJeI4PU+dpwYOrws7r9+KpjWrUOZDTDVUXlwaLY7qXET/gCj/nt0ch+SpS6J4LIbz586z+fHDDz3EmnjqJ/MkdyUfTyLD82pdXYqyZJONQYggX0KJlFK8KVJdQhStBkWSzRIWrtD3F6HoNJCNRhhre9C2aiM0SOJ/PHKbYpKEn71zpveJD8ph/v0VT0URf7Si6fWt63zXL71hKXJyFibBhnJO7TZoRODlEAHFEgH8lFRC4xllz+RVU1NZgS6vQFeUUdaKKJLhQ1mPkQujOHr6AjIGMybDGR67czkJU7MhtLTUIhqJw2G1IZsp8PegzjKWybPSpLG9BRen5iHZPHjwU5+A3edmwvPC5CzqfFVIZTNISxJcTjvLBEkh09LWhnA0Br3Rgv6BQY5Fbmtt5rFzZGRIuXT50sGf/PLlmwUKHP8P3oir+YPv/eWaoaHBTygl6WaP3eRbvqxLaGls4JuKsEy6eHPZIgKxOGaDAcQTKXhcblR7faiproKWDpJyCalUEhlyUc8VVM6bVEYmHWfql9WoY7MNo55I6BrV61KvY3WJzmiGqNEhEU9h5MoILl3oxeTQOOILIZSTKXYqd9o0cFhN8NrNcNgdMOp1SCXjCIXiSCTpJi9AyzHBlRAurQ4lkW4ECYoiMTfPRON3WYC2rOduh+SuFOLG2ClvqSlOQ2SfAmoh6XVgtx8e+URoyUZOUVDtEbGpZxkH/iWLIuaTKcSTUdgtIiamkxgOK9Bbtdjc2YhmrwMXzlzG/HQIDT4L7rh9B04fv4Khi+Norq7h5IGxhRCyZWDj2gZMXl5gXPTme/fg6OVBDF6eYCcmwslRJBhnCSYTKRwbX4DoteLP/uzPYDMbUSpmIYvUBUkwinqU0nkYtbQ4KvEBp5cFmBQRB/e/gtDEFPT5EhwKsKGtGia7EwfODUNvEvHxT9+D7zz9Wyyk9Uz9KdEUQPgF0XCoMxfMKIs6yHIad93Yir2bN+AXP/g19t65HWt3bUMym8Cbr72OE6cWEAiRkQ5BCPT8EXdAhT5onCWSueo/zDgIETrV4DoqngQ9sJdB5Y+sHnZ0b1ogY2dPJ86Oz/MS1qtT4DObcGUhycF0Vq8V227eDndnB2Ti9oqEXbKY8j1a0qKNHP2jynqg7ynzco9gohJZEWZzeO2VV9BQ34Drdu3kRS7VAFoKUVdPXSa1zXTo0t/pZ2O8s+IrsLg4os6Tmile4BEqzR6f1ImSC5YOCl2zOgMUWy2W77iZG5R/+sJH0X/wyMDFU6f2WFtb/f/RPfx/8+/vq3jSN/j7de2f39rh/KtNu7q1ZX0ZikyyO0Kliwz60qnNBIPK6UO6Z4aMmYJABrACdOkyzAUdZIsFBbMWYklA4OoUDrx1BDOZEiSdFZF4Hla3C9FYkvcey5d1YmxoCE31tVhYCMBmNyOezjIn0OE0oKmtGcevTsLU1omH/vjj0Gg1KGVzyKQTsNrtCMYjsJjNjLfGomEeO2obG+EPhnmEvjo0ip27d/IFWpRyeOmlF9IfvvOBW/bd8/DR/y/s82++9sW6+fm5+9OZ0B87bdbmnp5VQteSDr7Y1JweBcViGfEoKWvinEWvtxhQ7a3mGAcyxMhwd15APJ2AqMiwmIzM2yS9LknUKL6CCifxLGl5Qsodk4luARE5qYRoLIHR4UkcfPsdTI1MkpEOcyur9VrU2HXweZ2wWo08wtEhHw6E+XlNZGlNAujNGhjNVqax8NKkTIWSPBaJXESHYYHHJRq9aQo10Ospa3nrSsMhFQedIjCnkyZdohjRCK/SUgWO26Bts14U4bToUd9oR09PG0LBBYxORHDwfALRAtCz0ovHH9iJrKLDj18+icNnJ2CRgeVtdjx0y27EJ8dgMCqIpYo48+YwurwO7oKHognUdbVgYHwOGoMOuzuXoH9oEmULsOWaNXj10AnE6cAm5RMZPefKaOrpxhtDMxhNZnD//R/Gjs3rIadjMCAPDckFcwWYJAXZQlKNu6AuKJtDNhZDNhKGQS5BX1Zzl9w2M3sqBBJZBBJJbL/tBnzjqf2IlgVkFKKbkUWfqgJTCGjRGHgaMxgUtDe78eQD1yGXCCCjKeOXvz+NaIhtTNXYCV7m8asAkaWjFXPRim6dXpfFNAxCHtTIc+Ki0qadFD9qXDL9P72C1ImayiWsam1Bvz+ChVwGdXodtra0YXxsErJGhOAyYus9e2GsqQKoM6WOmZ2bVOMU9mLVahmnJNxaZ6DxWVVVsccnCWBm5/Dy8y9i3bq12HvTTewDKmsEFOSSuigkFgQVTP7Z/p3PyYFvlSiOxRhjWo4yDv2euzyfQxUHMBVeEbRa5LRm9NxwF0rWahx46tt45akfpP7nn3/5lkc/85mj/zfF8T/6nPddPH/2yG2rikMXXnnwju2NJqeBTze6KQUaTZhWoBbP/+2NCqdEmdgEvmsgFEWIBQE6qxWC0QBC2kf7ruLoyXOYTxWQzJPVlRGxfB4mu52NQggvIedxp83KndrM9DRLMckFneIEnFVOeGpcOD48j5pVK/HAE49D1kjwhyN8GpPbDRG6rRYLX4jkP+mt8SGVycJic+HwkePYtWs3LBYaqRRcvnxRuXhx8Jl/+sZ3/rTm/7B5V772NfG/xUY7Zidm/nnZ0s5tNdV2w+rVa3gtIhLnTiojEYsjlUyiXCjyTU6FmbhtFHBHJzO5GeXzBRgsNkKnmOaTqYgLTKTcoSwgvQF6SmEkLJCC0krq4547dR5XB0fg9xMpm0bZPNx2E5wmDVp9TtS5DDCKMksQ5wIpzMXLyJbzfGqbRA2f2kRQpywcnZac1VUhiKChFoc2nlQcNDDxuEcXqobdeSj3WxElHkdJ5kgvql4vwueww+e2QUuvpx7QSWQSI0Og7S+0sFHRZf4fYVgSgtEw8gYR56dzmE7K6F7ixkfuuw5vv3USoWwZ225cjbLOjJ//5hQuDQew2mfCzRvrEElLOHR8GuscVuzpasF4aAJoasOp3hE01Nfg7MgCltcYoXM6cbp/Cndu6cFYOI6J+QUYRJk13tTliHYX7Eva8NqJ89DoDPjmFz4NbzkHLEyiEJgBcmlIxTzntuspjNBqgd1lZ6qcgezZLEYmkRP0JJYllKMxxMenEY7HIFtdeOHUKAbns0gWtKqNnSjz4oloRRpJgtOk4Iab1+LBB2/Au28dx+njfdh9yz783V/9FgVoUeDIES0/NnEPGPKgA43fq2Ry7jwJ/GBBDpUxNSKE3mjVoEayqX9nY2GW/6iHX0u1D1W1LhzvH+Q00A2NS2DIxZFMxSE5Ldhw/12w+hz8uPSf6gnDfe97HSgl3PJyhx9VfV7JnvDypcs4f+YMdmy/DmvWruUwRyqa9JmEHfNnVzpHJsVXTJT55+YG7A+KKWe9V3KlSFVHh1hlo0+HBv2VOmoShGRFA9q33gBHQycuvfEifvpX3ygua2/5zHNvfzC+ve+7eJ576mO6Iz8/9hVnMf7fbrxmtd7bVgu9KEEwqImEjLVQ/AIbsaollG54wrgI72J4uyRCR9tU5r+BJXtvvvoGMmUFE7EsAmkJ6YLCERx0YdOGjbozp8MCuZBnKMDjsiISicFktiCZziGRzcNbbYXV48bJkQU0b9qEfQ/fy4uJRDAIk6hHOpOGwUCbT5X/RuO8w+lFvljmxRTZjN24dy8vWtLpJF7ZfyBgsdlu/+Ev/ney7dd27NBOecR73HbrtzasX9dcV+MTSDeeSacZYyWMkqR/5K/IkjPW61ZciRQBMslYaTFRLsJoMSBfyrFrES1OCL80680wG8zcdVBxzySS8E/7MTZ4FRMDA0j6Q7BqtXAaBXgdItwOG3MmySyFtsqxdBrBCGnaadxRbzxyLiKFEhXHMrms0vVGemeZ2lGZD7/FMZB7F+o2OA9cdVM3aESYtGRvRw7sInRmDdy1Bnhc1VDyRmQp0iO9gLA/hkRB4mA3t94Eg1xm538pR5lBbFkCk2Jk16ZLswsYSivoWmbF7Ts34MqVAH53aBAFM69S0dXhw/U7rkEoOoO3D49hZDQKuwi02B1oNynodiloavPhtcE4Lg6HUV9lxtKueoyPBxEupJHTiHDpTPije3fj+d+9jlhG4DGUpqN8voglLe1Ip/OYnJnD6mo7NrVWwaMpQmPVQKh1wLuiA866JpgcTohmoxrRQdcOdU48xqp2e9AaVLcgRUZxYg5jvf3IzfsxMxPE64MBDCYkFOg6LhdgEgVsWOvBAw/uhSy78G/PvICFyTAyqQKe/JO7MN03ihcPXUTaoEexQI6ahF+LlegOsoJTuz9OHq0Yb9BYS7QwdYRXJZAVC1K+ruj/2RiKXk9SdBFirQBbOuvgjyUwEUzArjVhdXMVipEABKcTPffcDV21nSWrnAvP+e9qsoDKsRRRlmReCNE9T1MUQWLHjh1DLBbDHXfcgdq6WrYopDBIKpkF6uAX5Z3kB6pRR/dFMj2/r3BB/zC+gwtspYDSPVIJRlG5oBVzZoKsKEQS1S1YsW0XwlcG8Y9f+rwSnJ54biIavf+DwD3fd/GkG+vct7/mHTz8+reKFy98tLvJAVtDNZx1PlRVVaukWibm0ulBuETlXKIXrShBLJAJrRalYon1tuGFEAb7LiMnSWjt7sbATACH+2hLSURoOu6IAG+A3mxFPBaEzWRkO1TuzDQCFynSeyezOcSyOVRXWWD2ePDO8Dxq16/F3Q/eDQMUhENh3vJRxG2pWHjPwFWvpyJF1AoBBw8fwa7du1FTW803QygQLF/ovfC1H/zixW8sdtL33LjFbTIZ/mTblo1PdC1pqbdazAIpa/Lk9k05PIWc6lSuyEgmUxyARyF25ABFy8VinoqqjEyGErpFxi3JUJgC68iViH6XoiSgr/cyBs6dxdzYDJLhMMRsDnUuDVqq7Kh2WOCy2VRIQJIQjEQRiBeRymfZHJcIyiq/jjh6AuOY1DmUSGbCtCHaluZZ/0jbY9500/KPpnH1U2AwAA6zgNpqF6rqumA1WLibpu2/SSjCrGQQjMRx8koEc+EMOtu02La5GSa9GclIDqOTMZy7FIFoFFHnNaHeY4FGLiIaTqKhoQZj8ykMzqTQtcqMW/ctxeVLC3j17QUkSwI2bGpmWtrFgQCMWmD1skZs370Bs6EM3nr9LFKhJBqNJXxoWxtyKRG/PDVKKRT41ON34PU3jqOlth7kwTMxMYbZUBb7ruuAy27HG0cu8mgnl7KwpGS0G8xY0diIaDoIc40Z3Ws7UdfZCIPXDbhtgFEPWWtSuxt+DtVFGEsJCbpkXIKmJJ1aPDUkLFDY4ESaGsfY6TMYubqAQxcX0OdPw+kRcde9m7Dj+k14/vl3cOTtCY5Qbq+vgihH4aytxRf/6Db87Xefw+mrIYh6ck5X9eJ0iJFIQE1uqtB/Ft3YicpTcfwnrJPeaL+iBmmqyiAO4asQ/wt0LQhAu16HNUuXon94FOF0Gg6bCQ12PXsTbH/ww8iaTYzVENWM40gIlqGfh8AHwq8FDfu02ixWTE1M4fjxE6hrqOMxnWwFOcOKOk0yaSaFGPt/VkZw8uakmlDpOnnZVPm1GPukr62M71RgOQyONftqJDELkNi2jkygqSnQoiiaULC6sXrXjZCiafzrX3wZs8OX+/Zcv/fGf3z66cB/NJb/R//+gRRP+iZvfe7xu6ae/fVzrQ6tkC/lkaHNmShyoiIBw+QBabHauI3nJ4ms5uiUyaZ5ZE5ks0jGkgxuN3bUY+XGDcin8jh9/grePDuIBBnsFmXkiwpEg46pCXX1PmSSCdiMOhTSaVDQg9fpwOxsEDanFdFcgbfSvno3YooeJ6cj2HHrTdh9404EowHo7RYmfGvKJWSyWZisFlbk+GrrkEjkMDM7xxfY+g3rmLAtFwsY6O8/8D++8M17hJqazLJly/R7t/b82YZ1q77qsluMGoEMciVW4NCCjFzr6QLJZNJ8sdTU1LA9GQ2u5GyUz9HYXEYsm4DT4UJVVS2TwfUGM3dn8XAEF06dxsFXXuNY3VqDyMYZvmo7ql022C0Gxp1oFA8EwvAHs8jmic7DOwjaB/OtJSr0zJCFBd1qdPHSwqaMMjEcKP6ipIcg0M9SgqaSS0TTA2nHrQYTqhxONDd4QGpPklNOz8ZRTFNAXBnBeAF2A2XzaJEvK5hMltHcacW1m5owOzODuXAay5YsR01DI6YDIZw4cwmhuSJMBsDn1aLRV4dYJoW+4Rhq64149N7VGJ+aw3MHZhBKCNi5rRsb13exkfGUP4Y3Xz+NaDgLt0vA1m1rsGnbXvQPHEc+PIHta9fin//lbYwkMvjQvpVMNv/Js+fY/GLrqgZsWtGK/t6rmJgO4b4HduHV144jly/BKspoMBiw1OWCzWSGb+US1GzphuyzQDGSNyUdz8TsMKgFktIueWwiyEK9xQh/o6mIFT2EW1EnRt27zqyarmhkCPE4Zg5ewOC5cZy8OIAdt+9G04pq/OinL+JSX5AXQYTBL222o6pKi9dOzOJrX9yFaLCEH/70KPIKje9iRRqqQEcFvCJx5L6X72a1+2IruEV/TE6cVDHP9/BPuhIYflGQF2TkAXihw7L6Oiypr8XZixcQVSR0L2nkBe/ee+5CihoLGlHoXmAHedXkgzfvrFEHewcMD1zFhd4LqG9pxYdIMl2UeKlLhbYg0bKRii2dzGoeFIM9BP9UJtXFoqX6fKoju7osUrmiqueAitmqeKiad0+/C9GdeKLSksenDpLNjc5NW2E3ePDUt76Kq2ePR9pb2m5/mbhe7/PtAyuer3zmE5/G0Te+d9NNa5CKhpGL51BIUzxtngtFKptl/JOIxdR9snkDcfZMephdDpi8btg9Tli8TshEsyHXnriMgXPDONh7FVMcGqZeEBQNQBkrFHblq/KgROO2yYgsZdUY1WiORCoDg8mAeK7EY0J9vRtxSY/LgST2PXI/2lc1I0M66kQGZg2Fl5U4c4dOWbpZTCYbkqkcxicncd2OHVyQpEwSUxOT/n37br3tn3/zvUuNnhW7u1qa/0UqZFvogspSqB0R1GnbrSGlTwIajREtze2wmp1sjJJLp5CIhZgT63bZIOv0MHo8MGj1yKQzuNw/iIt9gxgbmkPaPw+7lEWXy4Y2hwk2MlzRKIhnipiPFhnvK1JcgUaN0SAbNh1Fy9L2kug/zL1TN6OUzihUYhcII1vcznJmkFpi+TGqq6rgcFqglHIo57MoFRQUMgWgnIPW4sLEfBRetxY1ThMaqj2IhtIYHA7BaPcgnk7D5VRwzaZWjM/FcaLfj0BONa6t9VmxtsuFnjYnpifjOHl5FvE0uSjZkU4m4LQpeOjujchE4vj9oTHMxMpYu7oJPd21ePlgL4IpGVu2dOLGHatxcWAer79xEpFIAQ11bqxeXoXGOi3OnJ/D+atxtNfr8NgdN+AXPzoAg9OOkXACZpOCOrMVO1rciETKcLrNCExNwSHRgqeMqlonlqxfC9fSLogeJ2DTocDTOBH0STVNo7KaWrA4rrMCSt2cqFJSwo5pkCZOKBULptxoOYu9JGpBQZ/aQhHjbx3D7OUhTMYKeLN3HPEEeeACre11uGH3NRCyEcxMjuJAbxCivoivfvEj+OmPXsCViRSKZL3GHFPCOzWqJyqNqmqf9p55sOogT3Z5FcyTCpXASn0umlRM1W21wrLNIvsOG2FUSljbWAuvRYu++TlUNdTC7XXjml3bUdabkCuX2KSaixhp/ysUJFoYEXWur7cP42Pj2Lp1K1Zv2Mi+r1T8qPPkIrgY1yGTOquibacOUvPvCaWLNY1+Rz4EKgWULe1YVUgpBxWPTxrb6Xeh5RFBhIspnCQMEHXIG81oWrsBDXXL8cIz/4qDv/9lvruj84+ff/PNH7/P2vn+/TwXf4DnHn/oK67+c1/fdfsqQJPn0C660Pg2reRwM9bHemmV+0cZNvyS0wVABYAWFUYNaDoXSjKKs2mM9U/hYN8IRlI5Ho3ogiBOGJFqaYNO3V5zfS0KyRSkAhVsCQ4XGdkqKGRz0NjtmAokUO3Uo8bpwWg8j/58Hh/5/CdQXWNjX8PQQoiJ1znin2o0bH1W42tEJJbA0PAoh8YZzQZoyjlMT07lz17oe3rTNVsO1FTX3F0qSPcLctkYCvvZu9LudECSCohHg2iorUddVS1KOQnxSByzs7NsfFFd54OrxgUt/a4SEAqmcOTgcRx56zCKiQycWg2a7SLaqnQ8ktstNmSyZQxTdxnPstSQ9jAGvYlla3yCE4WI/giEPwF6pgrRia4C8nQr6Sq8SuICUteiN5Fjux4ejx611S08+kdC0xgfnUM6WobdYuZDR9FmmVo1FykilMzC63HjzMAsulsM2NRehXKhhN6hAHJFATfs7EY4ncWBo1PIySKamj3Ia4oYm8kgnZdQ4xWxd1sPGu129PWNoG8kBK1cxn03NcHrdeHnzw0gGC+irdmCW26/Ds+/fRYXZxLISRTdUUZDjQWfeuAmmM0l/OxXhzE1nUIuXQItog1mPVPevv6Z23D+4jCOnxnF8rZaDEzM8oFIqiFKcN3R0QpxYQ5NFh3sBgdcK2vQsm0F9NUeKCYdQNzaQoETQelA4U6GrfM1bPWmmvrSzcs+KdzN0QivFlbVW4AOcM7Yobwl2gwRp5LYz4U8xGIJg4dP49SRyzhwepybhTXrutHc3Ih3jxxBV0M9SzdHwxKODEzi0fs3Y8PyVnzzr55FNEcqIjB/l2ATYloQA4OgGLVO/vv2nf1dKx/isDwe5Sv+ntyxqf6a1P7Rlj4v6/h3MkLCilo3RDNFSptRv6QNyzavhUwUNNa4sD/fewXbZjFjfnYOx46+y1+/c9cutLS2s7SUMVHuFtWukfYdRPOqgK7QEQxXES0Qvs84aCWpdFGhRDuTxccg2hixDVRclHjF6iFA72m6Uy3s6ECg5acBBb0RjvYudKy4FpeOHsYPvv7l8tIlzd/ef/j4f/8vO0Tt5wAAIABJREFUUzxf/dhjf2LoO/ndnXf1CCVNGiJjEhU8g04ZtpgiHpZqIkCvGd/WtDWn5ZGiYRs0HoHoVC1rMHl+BFq9Gy+d6sXlcILHL5JfUV9FI6LBQL6RMhxmMxwWC+LhOCxmPXK5HG+li6UyGdlDZ7Fg1h9Gg8MEg9uDvkgc2pYWfPJTj7K1fyyWYqoI2ZBRZjgR2KGhzSFwdWQETc0taGisg1YpYGBgIC8rmuc3b948Njcz99FcKuGzW8wCcS3zuSx3BW6PG1aLnak+fjb3DTBGRWO7o8rFzlLTwXkcPnEMA2cnkZ6ag5DLod6pQ53LinqfnfmlyUwakWgakVgWpZKCEjkcMeWJlgS01Ckz5YenJ7azJIY0FU8tb3A1dENp6MZQRyKbSYPG2iq0NzXCYlCQTpHlWxpjMwWEgxkUc3noDSI6Wqrg8zZxByHJeaxa04hYLIPTZ2fQ1uZFQ5UZfaNziETLcBq0WNndgNHJBTQ1OeGtduGl46NIxEu45YaV8NZ6MBkNoKu7G/194zh5YgCpQhmN1U6sWdUGl8uMagPxcBS89E4fJgNFLPMZccv1m3F5chInhgLYce0mHD18mtjzCBaTKGQL6Gn34f5b96KQiuPEhXEcPTeCZL6Ee3Y2Yd+OdfjG3z6PdF7Ghp5mTEUiKMZKWNfSyA5QLWIZLQ49bC4Tlm6/DtbuOsgmAYpJZKYI3ZyMx/EfPRTiJ1eMKGSjuiShQrkoR1y0+VKpQLwJ5CUSMUmYlkWVqVLT1NhiAUpBRv/R07hw9DRSJRFVLe144bUjaKp3Ym1PN2ZH+yAqRrx0Zg5mux5/9/Un8NJvX8Ob746zJZxq2kIeOCoHl64J9SPUhVVMSyrm2OqoXhnlF8dkKpyVCYQLPa+CRJTp8WQJJllmN6zWumq0dHej65oNyBG0QwcIIXJ095ZlWAxGDF+9wuYe1Nxsu3Yb+y6oC6oyL2WJDRIIBNhyLp/JcvdJzmW85Ko0UgazCQ6bHY3NTSyEIYtDxj/fW4Itju2cac1j+mIyKMMPhHey32fFWIYoWWRFQFiTtwYrt92K1MwcvvrkRxSXUX7z5MDY3v8yxfPlx+5bmzp28Nh9j203w0xGEBLzu5geUWmlGStmeoMazUH/Sp4oGrY9A0QJ0NGhlCsgNBPA5KgfzvoOvHymF8ORDIzs1UnFQESmUGbzVHoB7EYtan1VkEsyEomESp0oy8hR0SaTXqMRyQJZseXQ0GCHYrPi0mwY++66Cxu2bUW+VMLMzAR8NV6OcHC5PEhm87CYVbkmGZCsWrmSrdHOnD6d37Bh04lsOlsXCQS6G6q9EOUi8pkUE9ZNZjPyUonD6Ch2l/JcPG4P7DY7h5ydP3sWJ44ew8xkEma9AK9Fg1aHGe21VXCb9TzaTy0EMB3KI0N3qV5QeZ5Ef6ETexHHIns2jcCadTaVLckwkPs2sRWoEyHivMEAi92MusZqdLa3wWbWI7owh8tn+6AtS2ht8sBktaEg6TE3H8XoWATpDOUPAV6vGUuXtmN2ZpyJ+WajDvFEHmt6liDin8GqlStwpncUEzMRVv3odQJuuX09jl+4gsuTaVy7yoPt16zAr/efwWgwD5tNwYN374PX48RLbx7F5aEAEskS72F6Ol0YncwglCiiuc6Ez9y3EwOX+vDyoTnAJqC9zofQXAhrtlyLUxMTOD8yhRarATVyCbdc34O81YOX3ziJWjdw3y2rEU3IOHd+BGNX47DZDYgLZZiyMlbbXLALSXRUm+GocmLJrm0ouQzQWi28PFMI9mBFFnWZhHUKKnldUW34eDQmqTgfYDo2aKbWk4smp3dSXVSZGzJl2ZN2qnKd82CvUMkh8QMpgUQglcLAgbdw8fwVnLzkR92STvRduoJrdnUjMDOEa1o78NuTs+j1p9Cz1IFP3LML3/yHVxHLUhyP6mZEHSV1btyo8JSx2LDQTF5xdudtu2q0USlXKvZZKbJ0OJDmiVgYGdXzHURwINrVuq4mtC/tQMem9UgVs9x1kscA8Utp6z4zPoGhgX44nS6sXbseZjulOeQQ8IcwPj7C1Dy6R2n3QV2mhuJy6OclEl8l64g5m7LMcmSSHEtyGW3tbVi5ahVsdrv6c1Zcm8oU1Ed1o1wh0leYA9x9VjpQtSgSFisiowAZqx2bb3oAuoyCr33yERTC41M/f/rXK5bv3Jl+PwX0A8M8f37DKkt2fOqFvbtXXt/QXsW5QirXRQ2CIqUBje2EIfF7XmRQkSvxx+iCougOUsBMj0zAaLChqaUbc4kCXjlxFkOBJASS6RJeQ8YOzGJQKRMmIu4KMjwuFzsFTYxOwaQ3kOkk67fpiTc5rZhOJJHNF9HU4EJOUjAUK+G+jz2B9u42zM1MwuGycbHNZLL8dQaDhf1DFwIBbNi4gV2N9BoNmhuaSlIuJ5r1WpEkfFIujRLFXSQSLCu0OV2wej1wVtcgkkhj4Mow3j16EqMDg9Bk86g1atFotaHRRdk+euRLCQRCeYSiWd5IlhQan2gEJNNuwiJVHS9twMnYg25segYZMWLtWpFHcjqRPS4blvWsQMPSFmQlCfNzQUyOhpEKz0PIJqEryKhx29Dd1Yahq1OIRvKorTKhvbseGpMNvZfGMDwSVGNNbHr4XB6IORnRUBDtS1xI5IuYCubR5NOjqc4Bs82IhbkUbG4HQjkt3j4zgq5aI+7etx6H3+1DKFuEr6kFI/N++Im8XuPBtvWN8NXX4sLADA4dH8R8hDi/AhrtOjy0bx2SsSmU5AIEjRnhWBm9I37Qmq3OV4NL40FY3SI+cvNmRIYncW4ggLFkDu0dZjx+73U4/sopTPuLqKuxoLHKgWJSh4GpeWiSafR47ehopyBBGxrXbQA5b5SN5LZBjA8RGqMeJcY1tYxV8x6bOhgaP4nvyrigGnVLESCcSMkNHbEZtEz85sud20viNtDiSF3OMRcT1I3SRlmCloxZiiLkeAEXX3sTgxcGsZAQUFVbiyH/DIewXdvSiN9dGsbLffMg5t9XnrgGgbgZv33hCDIFopJVcFa6j6jy0UWy2HVWtun08y9usZm6VLGTo2uHoC3eYFNRJWmtWOblES0Y9WXAaCB/zSqs2rgSbcu7eRlGhZZloBARmJ1lo2u619rb2vgwmVlYYF9UUg6RN4ReK8JsNHPBpbGc5MbkLUCGPcTxzBN+SYvjYpkNZOjj1MlnczkUSxI7oLW0tXLEDke+sFEMhe/JbPashshR/ahs37mIqp03Tbl5CEgbbVh+/V3w6J145pt/juEzr2cffOSTez771a+e/C9RPAk5+dtNrXt8OuXZ269dSdaZQoEI8yIRe+m8pXFbZgyIMSLCgsmhhkaFQhGadBFT5/tZKlm/bCVqly5HIaMgHIjijZNnMBQJIZFXiwkFdanUBLIHoxNMz0VFr1HgddpQXeXDuQvDqK31qt2fSN6WJXjra3BxeJrHKk9jIyajKYQ0BXzlm1+FsShjbG4auZKEkasjvOmmG4pwTJfLCRctR2IxbN+yGT6rGZoimVIXEYkGOc9HLmngddWi1tsEk82GoeAcXnvlTfSf7kUpnUONTsQSnw4ehxY2qxGyYOJiGQwlkc2UoTMI0JlJc02YDx0tdMGRiQV1GfRE0RKKtrlFXjYZKISXY0fIE9KIWq8d267dirLGgFP9Qzh7qR/+sASTUYRZUHD7je0QEzLmByewrqcNvVejuDgag91uQjFXQFIqY/WGduy5rhuRkV6cOR1BOCXxYmFlfQtSkTk4auy4NBlBSdTB7tDAiByanGas6OhAWDHhRy+SsbSIx2+uhz+QwoXLCbS21UDR6zC1EEamROYPRMvKo7HWxHpzh9uIgwcvY2wwgtXL2kDuc6+cHOaDsmNJHVZ21cJjF9F/fgh9VzOIl2Ts2N6GDqsVw/3zODwd4myjjz22DOFACkffCaGgKEgXcnAbBOxp70Cn14LYzDDamqqht+nQuHkdRw4rVgt0SpFjkYkGVCaYg2AlVZDPNx/j9VSjyDqOjEAUu5rLYyLmP+XGk0KpyKqxwPgUIvEYVl2zBXqbhbmpf7jE4QOPeYuEF9JqifLOFZTCCbzxy99j9uoCXA4HqlpqMbrgx7nzkxhOASU92cLp8d8eXQ5X3U78xd/9AtN+P4rUeVIRqljnkaKI76vKaM67A5ZLqvisqsxRfyJmAywqjahzVs3+GHYiUhsxM7R6AW1t9Vi9sQdt3W08atOhIhcVjI4MY3pijKeixsY6zh4i82269um9zmSCgYQDTNanIqqFVqPnnQI9DvsekNtSZflFGGqxUEQ2k+H0ViqAtHg1GPSw22wwGgwVDmhZ5YlWcE/etle6bR7TqauquNyrXrBapAUDmnZ+CNXVLXj7Zz/EoV/9i7y8Z8Xnfva71//p/fA9P7DOk14PIsyPvD36oCU28/WeBk+jr7YaequRlRQMsFOFJUPTsoJ8JodgMIS0P4p4OMF8yLb2dtR1tEK2WiCRA3oemJn24+C5XsykU8iVCByX2JCCCbXQIJbKQkPbE8J6SkVYjQJcbjdvDudm/Kj2Otnf0kgYCr1AGj2u+mMQbFbIehPGY2F0rV2GdStW4OyFU/D53KircqPa5YTTYedmg3J++gYG4KluwuaNm+B1mJGNB5GMBmDQ62Gw2KE1uzA1HcTZs5fYQi48uwCjXEaz04wWtwM+mw1yiRIn42z9ViBLOYEo5ipsoZLmSvyOjR2IFqPkQcmSOl7o0sWuAudmUrGUZDTVu9HW0cqa/+BCDHOBeVi9TkRIu5/Kwm1zwCBq0NlWhe7mZpw4fIKzwpPpMs6eC6NtWS323rYNV4ZG0Du8gMnxAOpsBly7sgHNrc2YjycxMbmAXCAEt0UPrV6LdBEIFSQshLMq15BuWJOIZFlEPFXCnms60eQs48rIHFav68GZE/0IxHOQGc8m/m0JnmrS5Essh+0fmYPLasKKRhP2bFqG0dEpnBkJ49hQEPEC4dkC2jw2rO9shlGvxdkr43Ba8jCJTrx7NgDFCjx02zK2yHvxhXMoZBzICUUUNUVYBQH12RL2LHOhqc4Gk8eMmqXLoHE5WXao6Ig+ozDlhgoiwYjEhyWzCTUml6BNUohVTE4Ewj9NEItl5EMR3tZH/H4O2ItkkmhZvRJdm9bB7HGz9JAWmosAv4rPqVryRQK76jgFaItlFObDOPnKOxgdnECyAFyZJyclEU2dTVi3pg311VakYzG8fmIBZwenkZOKyNOynyAvjkimgqzSxXk0Z0GDmvrJ6qNKx8k4Z8UYnz5KbQh9GpPOK3EavJsQFN5BtLXXY/O1G1HXVMum1P5ZP0YHh5EngYlehcvcbieMBjOP5FqdAaJOBz350up1zARh3iX97oxfEryh4rOsTSKDn3KZfRUYfiK6k5Y6eiLNk4eqxDp2Yugw/EeaGlInkb8Aa99Vmzruniu4p8oqULVP/DG9Fc6Ne9DUtgL9bx/Ar/7mS4rRoPvxu5ff/rQgtBJL6z/19oEWT37NFAivfui6bVMnjj7TZDEtsThM0NopmF6BUdaimM4im0ozH0sxaWFXNFja1Y2qrk529c5qaHOq5Zs+NhvBvD+BV949g/l8GSazjb1AqV91OaxMnM4UKXiU9LRqJC75S+pEHZa0dHC8LjkJUbJeOpthJ6aUVIJkNmEsnEKQRnOdAXa3E45aO67buh7tjdXweq0wmQ0s/J6cmMbExDTsFiciyTzGJ6exfu0atLe2wuchnLWM4atDOPDGm7jUNwa9ToFNI2KZy46WWi9sVjKilTAzvYCZuQw7OWnJ7Jg05HSP6omgTO0CKXto8iOvTboQiAZCY4nEdBQtVSlNGVajFi6jDWt7lnIyZm/vIDLpEiIJGVuvW4plK1ph0ImQCxmcPnIC+Tyd1AbEAkVYbWVsvm4lfvN8H5t5PPnZu3HwxCEM9EexcuMyGGQdTr9zSU2F1CmordOi3udBa6MXqUQBiVAEbS110PtqEU+XMDQ0giujIcTKEuOePV1urO9ZgrcOnYGvzoeN6zpRzsZw/NgIohTWZnIjGkhg/QYflixvxSvHrjC/s9mlwec/vh4muYAjb5xH+7LVyJqseOfMJYyOZyDmFFgEGUvaTFi7oQNCUcL5SxFcHQ5i53oP7rx9D3753DuYnI6ilNORFpQdpSylMlbZrdi6vBZmjxYtm1ZAsNhVxjh1l3oRMtn8KTKLFhjD5EUM3RbE5ySciLxNaFusoBCMcMLnSO8lZBdSqHUY4fbYofXYsfrm6wGvHYrdhAIXTi1j/n9o0cZcUWJGkF6cb3T1MCS2AZmDx6cX8NpvXkc4ocN0Ig97oxXNDUbkkjHMzMZwZjjLRs55LogkbKCgZpW+o5q5UyEkeEAtUrr/1dx3Btd1X3f+bn+9oT7goRCFBNgAEhJpUjQlUqS6VRzJqzhel2QVaz2yo3WcxLvZD0nWnmSTza6VRC6SbU28lqNiW5FkFdISJVESq8ROEARRCILowMPr775bd865D3KyH/KBE8+YMxoNC/Due7j3/M85v0ZqMRpnV0AUbyPKBZP9Jziu1+FMJvoz3qhLnkiKBkQqjp1djbj55pt4pTU2MYozH3zAh0eSOMuqitqaOO8z2YjbtDnqhWiEEkk1JQlaIMReEuFgBP5QCKJK0djEfyXDbwllQ+fumEFOfhNeSeItRNXb08NIPP9WUiZ6Y7n3/5XOkxVT1JDwyeDtlung4z2oPwR5zfXo3fgxpC8O4m/+4POwKuXD3/3OD+/afttt15yQ++9ePLmAPvec9Nh/e/jzm/2hx0N+VzPcElNlwlIAvlAQaigAJRpAsJbSEcPsL2iJatXKjH6YJoLhIAaPnsXEeBqvnhyHUxuFkS+yAzqhgSS+plM3UyzBoigGn8oRudS5kdKBNMud7SlMXp5jDTglz5C92pXlHLr6u3FsdBazmRz6OztQyGfxqUe+gC0b10IltY9dRp4ClrhXkDF7ZQZLEzOsjrkyMYVKCahJpDA8PIZLI0OozM2iKSihNepDMu5HIhyGWZAwnc5jrphF1ijz8p0aEfIl1UiFsrK1pNOY9jMEQNDoRBnpEj0MZOdGXFYHgbDE/qMR8sss5eF3VVYKzc3leTerVxzUtfnQf91GvL3vOKKihrbmCDq6Ezh/eRnvfjjP4+H2rc1ILy5jeETHnjt70LK+C996/CXU++qwkFlET2sN+rqSOH9pFpPzCwiKAYiGCV/YgmHQesXm9yD4VURiIdTVaGioDdHdicmJRbR11+Pg2TGcvJrj/Viq3o/tm5vR3ZjC+6cGcXpoCU7exRce2ISJdAbPHxiBqAJfvncVOjta8MwLRzA1Z0AVBKSStejsbEYgWoszQ5M4c+ESirqDRFTGqmQLLo3OICwb+MqDG3E54+DFA2fYTJomhagmwKe7iBvA7t4mdPU0IPmxHogRAnFULzqDABTJ5a6eDl/KZyI6EoNC1GGaDoqLGcyOXUX68jTycxno2Qx/jlpIQk2qAfVrViHakUIomYAQ9sMhKzRF4d0n0WZkWr+sxFGsOKtXOc6en4fnPOVahueBSq85XcC+X7yHZVPAkl3E4tJViLbGXf1M2UHRJKVaETp52JIbP6ubqFSQNwEVa8+MgwoYs9g8iPEjuiD9Ha1i6HJYLixTmJ7E1LUVzqpHOHcY4AkHZWzf/jGWJ4+ODXMKQWtLC3w+DbFojMdqX3AlhYDOJdKre3lZxHku6xW2UiTlEdHF6JqJf02UvngihlA07EVvsCGGZzCyojIitgi7K1U/pxUnecsw/gV/1RvbWZrJKiovLsXrcElpJMFSNQhtG9D3sd0oTU3isT95BPNXx4e/8vBX9n7x61+/ck1t50dl/lq/+t/4ur/cnOq6u7P7cO/W9looRUAvQrB9TBbm0cXWOYuIjGBJsUupkAQEERLkE0WUC2UcPnYWBz6cxJRhQ00koBkVOHoJxCujrq1ikqxSZP6g7PfBIGf1MmneQ7DKZB/mR3trCoODF9GSSkHUBJwcnULL6k5MF8s4MzqJe7dtw8ljRxDfuAb/+ZH/hMbmRs/anzS85KFZyEGhU7pSweLCHN47dgo/enofwpTV47hYV+dHS0xGY0MtqbQxt2hg8NJlFMwKFJI0koswUV8gQxJVLnY0ZlG4Iyt64HCXLdiUnysiECBlEsUry2huSvHJXtZzmBgjuscSFJkSDxVIjoWgFmUvUzto464H+nDq6GWMnlyGQny9oIiGZgmbNrdjanwOV2eLaO5oxVvvXURdYw3+9BufxWN/8xNMjhTQ3JnE+OQk3EIFG1bXQlR9GBqdQkSKwCqWEYgT4Z94nyS/cziRkaJNSSsfCGkI+ly0tCSwvr8HuYqOY+fO4/hwEUXqqGzgzoEWrO1tx75fHkIkHMPePdvxv5/az/6UO7fU48FbN+ClV45jaDzrjXGENVIbJAH+uA/bdvajJVmPw+8cw7mzS0gXTVgK8OA9G9DXFMBjPzqKCo171HELEjTTRZ1tY0NjBM1NUez6D7dDCjiwVQFWxYLkSLCJYGsaTAkj6ZTObuW005QwNziO4UMfIju+BMUWEAgSIu+HVhdFqncVGrpbITcmYNO2xUdRx+wwzG7obsDHuTrUXdIBzquqauHkzpPqZRXQ4MeHiidrOxnvg+zI0GfTePw7P8Smm+9ATgnj3MVxNr8u6nk2Es/nyyiUDM6pJ6s9AqNoveqrmrpQISY+Z97wzHnoF3Osq5gX3c7k10AdYzgSgs/vGfrQrpJ8I2gPSeOyoetMtyNmQEUv8QS1ftMm9A9cx/zg2oY6Bm3IS5csEMu2zXxcYsNQIdRsm5MDqKCbOnnPFlDI5TA/P8/CCBJo+FUV8dpaNHd18euTdy1LW9mkxiPjc+QHpWSSqzyBS9WCygyD6mFE3bbnaEeAnBfFTdxxKtZlOiSae9C3/RY4+QK+9+dfx9i5E9PXbb5u71PPPz94reXv19J50sX81cBAdNeq8Ju9A8kBJVjhXG6xIqLMRrkuKO+IUhopm4hQAnqjRENiM2VoOHH6Ig6cG8GpuRIbhMTDCQ7MCmrkpqSzzVkkFOAfCJ0ukKnzNJEr6tCCtGiWUchWkIiH4PepmJ3Oob2zDoNjsyhYgK82hKHpZezZ2I2oYuPcyCTyFRNyNIpYYxKhSAjhiA8adycC9IKB+fkMLgyPQXFMtCbr0FITg4/yu4tFZLMVpJcKqBAViwwzVLqhqTCC+amEYJLmucwnsAteczJ67rniNDRE0d21GpZV4OzqQtZBJl1EWS+zR2c8mkI0qCGsWnDLJehlCzlylM/lsPeOdciWDbzz1jBMQmwDEsYKFiQ/0FwvY8vadtQlG/D6W2cxcbWALz16J5ZKJfzkR28iFgzCH5BRzBg8PiqCCY0MiTUa6ei6SVpF/BwDFYrcJYWL7jkwGQZRXFQUKjl+v4mEgsbGWrR11CBU04DhkTmc+uAi8gUTNQ0yWjubsLp3Hd595zQmhmbQ1ijhk5/sx6Whq/jg9ByKtgpBFiGYZnW8VTj2gSppQ0LFht5uNDbV48L4HMYvD+G3796O6bMTeOXdy5wuIIokOSXHKgUNcLGuIYyu3nZsvf8WYgazFJYI/VRACRBx9DJkfjh9MBaymDg/jPHBCZSWs1yI4/VxpFZ3IN7ajGCyFkIoQAs5Sk7jH6pF6ZyCp+smeoJEIg8qlOTDQI8xs0FWGkw6QFc8NFcccqqep9Q70edJ10I+oYaLoRPn8f75Cez+7JdQCSeQJ1Aql8H84gxm5ykmepGNoNPziyhmM55BCB3KbJ6j8vaBeL+UY0TFhwoPpYGS7yt1jdFolPnICWKoxKII1sQRCEfYwo/NkknVY1rQi0UUMlmklxawnE6z2GN5cYk7PZIzk5NZMpVCvK4B9U1NcGWVQTeaNB3HA+OoyFB6AH8eBJbRQWGYyC6nmRpI97hAoGeqmcEhai9o78lFnJg61D3aBhdK1rhzqqZnyExdN2vceZXBbOdqTDH9HBSe/3Wa7mpb0bfjNnaMeuqvv4kLR97Ni6J796mhobd/44rnnwHiqr62b33mi/d9uZgdR0BxIBoidInoQxYXJLIyUyQFpWKJUUKf6INVFHBycBwHTg/jTNpAnqy4LAFh2QdNIaCJbOiCsCo6U5SCmsrGHsTFk1QfMhRJYZrwx3yM6lZ0ypyj4pPA9NQCUm2NSBfKsDUNlyZnORakp0lFd00SsWQ976typQIbbBQNMiAm30cZkkZcSw31iVoMj5zHpZEZ3qFqAhDXZPgdciQifqWHsFIsRUBToetF7m6IgkdBYTSWEBmfboamVA2am2uwft0aLzfo1Hkkm4PoXtMLQ5fZp3RkbJz5kNSNBSQV9UEBcT8JuAKYyi5jx55uLgRv7B9CLg9sWFeDbQN9mCuJOHXuBBZmMpArFLYF5MpAqjWGutYojpycAFXJim4zp69G0/hUD4UVRBWXASJXszG7pMNaVhANAcuOjbQF+C2S1nmHXtFVMJ0uIhIReRooVWiHCNREBWzr78GmtRswks/gjcNHMDFJh4GNsBxAi6bjwd8awOTSLF49MAlb8cGSNVimC9m24CcmAWmhbcq2oQNGhyyaIHOprdevQ2u9H131tfj+kweQ1k2E4k3MxDCNGeSLNuKmiy0tCSRqI7jpCw9A8NkwnAoU6u5sEU6+CD2bQ2UhjfFTQ1gan4Nsu4hGAqhrbUZyQxfk1jo4YRUGAfA+mUdwcgkgBLeaI8KuTETr4jF4RcK5UhupYBBhviqR/KgDrbqJ8e/Z9chrCStUCOjgskW4eQs//fnrsFNd6PvE/ShIPsgGUBErDKcLtsAqPKFioZjJYPDsGVy4eAHr+/uwbeeNiMQT0HMFlEkWTZ2wIPCOnHisdDPSn9FIvKLwMwU6yr19aPXymdxPP2c2/ai6RpE6inbO2Sx1kAuYuHIVU7Oz/KzRLUFdZFd3DwPWrC/bAAAS+ElEQVSOcliFTiF0dICwjNIrhPQ5UsNAfqoEdJFCanZmhon0NbU1qG+o43/HysNq52lYFQ8wokLJ2vb/r3gyk8BLMuAIEta9u+wqT6wDK1SDdTvuQCCYwP7nnsEr//hkpaE2+rmDx48/+xtXPOmCvpkM3nrrTZteXL++WRMl3Ys+oE6MAB7ajdgmd2o+R0HAEDEyNIGzEzOVc4s58excUbFIL0tPIjtek1uLyg8XLchJOmiVdEQCKnys3fYUBbRzyVGWT1BFhfN0/NDLJqJRCnvws+N8S3sKC+kKiqaBc/OLHIubpKW13/PIDMoSYpQGSKifKKBE4zstqis2lgtlCEE/Ko6AYjaPiCQgpooIirSgdyDZDtu1EWGZx3PVc46hm7ejlaI1Whggml6ax1y2glSdAJ8p4PjRcXSvr8WuW/qx79WzMCsKOrrCaFtFnp0yTh4bxsJEwVO1EYXKdTFwfQsQDuHFfZdgZkxs7w2gs7cO753PspvR5jVBNMUIpBMwPVFCXrdg+WJ464MLfE2yz6WwQfghIxkR0NPbiuGxUewYWIulq3OwJA0d65pwZXgGm/u7cW5sAedHprC1M8m8WjcSw3OvnUQ+U2HjY19IxlSW5IMaH4wB0UHcryBQF8CqtjpENAXltImxoWns3tmE9jUNeOLZE5haps7DcyAna0KJui9PigNH0KATXUMhHorOQgrXEHDfnh6EfMDTr11AjqI8FBURv4r6CDgBUlmkIDYNqZo4xFofrv/t2yHUBCBmirAn5zF/8TLSY5PQ59MQSd3S3Ii6znZEGhNwgrKHxJNdIeUq0TNOYgRNgUXdDBUTVnZ5vgA8lTM9phqVzG7EJM305MmMNnNcsudq9JE3Y3VsryapMcG+QjHLBNZYIiaGZ/DU86/g4//xIfi71wG+MBxywqK1kklAEOWuewcZ2VCTR+7JU6dwYWgYa9dvwIZN/ZDkasolEctN41fqoyrgwuAMi0oo4qJqa1e1uKMMKYZwqkpBLoIU6UxCNk4AEPg/UqblMnnMz8zj6uQUroyPc4pqZ88arOrqRpCYJtRQKArLL6mj5NWyVPVeIItDyjfTdVy5coU5nvUN9YhGI/zvKuQFy4KAfw0WrZDrP5JqMs31VztP4qTSYWQpLspCEN1b9yKR6saRNw7gJ3/7TburreEbrx54+89+I4vnC5+/N3b2tZef/tTeHbd0tdfLkC3oIm0Uyb5K4WJHCYNLI7PumaOD+pQkHk3evuc7jz/785sVQ/hdtWzJNIaUHR2KIsIPclX3o1SkGAOFZZm5pTTqY0EIdIrSbsawoQR8KJkVOKKIXKHEbk7L6QxWtTXz6EHtfUm3EYnX4cz8IpYME02qn+WLKipslGxUCLH1zJpNukGqiY8+2s2Sb6EW4j8n/btfVJDQVEQl8pMQ4ZhFlkWSSWsoJqK9qwlrNvZjZHIebx/8EPPzJo/zHW0BDPRuxptvHEe8XsBDX96D53/+Ds4Pltg9iooJiYs29a3CXXf1YXroMg6/dYaBk46WAIeavbDvHBbzwECrgl1b2nHo5CV8OA1EFRFy0UVCcLF+Qxzr1rfB9mv42ZvHMToLBEViExjw+yQ4ZeCGdVHcfPMOfPvJF3H3b22ABgm/+MVJbLtxLfqv68HoxTR+8E9v4b5P7cbejTHomQoOnb6EJavChhaWreD9Y6M4cWEWpbIMXXVYey8XLQSlEhdpGoU3ttWjp15BV48fE0s2fvTTMagRjXddNIKx0QWlO5I1HtueuWxGAR9NLA4jyMt5Fw89sAXDI2dxdERHa0sD8kvLWJzTUbIdrGrwo04WEdaL6PAH0BSj8DwLSkiFaJkwF7IIUeCeI6C+vRW1fd1wa8Ls0UlmF9S4sDiB1kE0olP+E1GBVHJRJ8MVL0iP7mTaLfJ+rhqAxjHQLJcVOGnTq6v0Db0MHy6ynuCbCytDG0wp8v7OUQnkoWIICCUVT373GUjN3dj1e7+PMTKuAdG8qDGwUeYlHwXqUU5YhfeuYS2AM6fO4Jf730Bv33rs2rWbi5UgV42DGa0m/1i6JI9Az3pLkxbN3p7R01tQNpXIQBY7u9O109QoVEBdIJmSsEeXRXt7gcElr5ALTEM8ffo0xi5dZlZD/3UDqE828lqC7CQ5GJDeO3P8PXMTUTdZNKNqGqZnZnB16goaGhpQW1v7kcybuKSEsrPQxvY08CtuSyRa4MaUd6AecZ52rdSo2IoDQ/ChYeNOpHq3YvTsBfzdH/+Bm0xoz7595NhnBApluoZfv7ad58q1/OyTtyYXpkf+vNYn7qmP+MOqKvpsyyUFYSlTLBeuLC6mRUs5H1DiByqNrW8+vH//wt61Xf2l2bl/ijnuGoHinajLsW3m7dGimkY/WgqTgxKlcNrsKE8+i5R06EUMEDBjuCJCsSAyhTwrEKgHJBVSOp2FIFAqpwE1HMV0Zhkl20adX4Wfukb60RJlg/lovKHlfQ3fqFT6ab9FD4WkoWwApZKBkCoh4RMQUU3UxmS0tnWwN2e+WEY6U8JScZEdxykBk5bfiWgUDTVNOPbuRZRLBXzyM31YyJfx9LMXIAXCePQPP43BC2dx8thpzE8VGVTq70mhrSYClBbR1NmMFw4M4uKVEjY0hXD71mZMXU1j34lFGETs9ykMnGhOER3tUSRb4zh1aQbD02WIigZN0NAU9yPsEzAxMY8bNySwui2J2eUiPhieRl1tECHVz1Z39Z1JXLm6DN10USiZWNuTxOjQOLq72rH31h3Yf+A13lfVN3fhB0+9hsuzRajU8dKqwQ4iLOWZvEwrC79gozMp4Pbbe3H4yAjK+SYWCGhyBeViGvNLZXZhcqUgZz0Jls5iAerKMmUTubKN5piMnR/fhFcPHEPOiqCuJsIS2kjMDyObRmlBh1SsoCUEdMkK6kURYRIhqFQAXAQSUcRSSQQb6qHEonD83kPmxejKVZt2gX1QqWBwB0rqIUZYPfMPQtapSHr2FFRkvELEAkk2vfbAT0a/GXGvdp1V9N0jq3vfcQUh99yRqjsA+j6mgMWZDJ545hXc8fB/QbmxifmdFMzH0omqaztZjnCcM00ldMDICvsSvLF/P/sp7L3lFk+BRIR6k4SYXgRINaODnwve236Uq86zsRcxzOATIeieeQjtG2lPv+Lm7qH9NtOOCOihokvUKKOiQ18uYHLiCkbGLqOpJYXunl7IKtEWve/70efCWUc0PXqvRSuzcsmLBg8EA7yfpRekQ4DBMN55VlF4RtqJ8lWVfPPY7qHtPOILFgzJBOQw/B396Ni8G4tTC/jrRx6CbGUPH3x93+2Jzs7sNdTOfz9XpX/rxSmzfOyJJyITQ4dSU8OXExDsXEANzid3rM1s/+r/IanOv/pFAWp7eno+jaWZJ0OS4zPLJQ4s87NzNaHyRGdwmf7QWp9AOZ3mkSUQ9bPmlZbTxKUkqy/ZryBWm8A05ZlbBvM6E/EEltPLHKoWDYRgCA4mcmRNJyCkUv61CJ0ALdfrZjmrhXh5rgxJoR8ynZJ0PNOYpkCveCFWO7d04547tsIqL+GlF9/FxOUiYnGSnJHVWwyCTHIzBeFYhMfRX755EY5h4BN3rkPL2hT+6n+9ifmijUe/+kWcOfsGerpTuPXmW/DW/kN4/eWDWFrII+C42LImhLmSg0OjJTTV+fG5vWtRmhzDoZNZ5CQgXZHgJ621beDmXZtglrN4/8QYiiYVEJX5h2TYTKmZW/rbEExIaAyEcXVkDFt33IgnnnsXk7NZ7LphNWbmZnBuLM801F07V+Ps6csYXzJR1xhB3C8hN5fG5i29qKmLYurKAu6+90Z878fP42t/8jX88PvP4sOjFxBQXKg0wpoSfBoZPOvYtbMPgycvoLDgIB73o6neh57OJKLxCGZzOg4evoB8SScdFRpqEwzGUDpAtpzDxpYQ4vUp/OPPT6OjLcp2f+8NTbDf6Ob2EFqjKZjzabhL82inyAzRQjSsINlUj8bVnUBzDSqyDYPc9lnNRU+ZCYWoLcxPk7jL5BmJrBGZt0n5QZ79HEWXEPmbC59npe4xKOmBJjSYvp7MrDWVi++KtwPdS9SpMnpcffRWihPvAekbmWT44pHrTYEwAQ2Pf/dpuHVrcP2DX8AydC5iPG5X0yrZIKY6llPxp9UVvUZ6agY/fe55dHZ3Yvfu3XzdnsLPS6MkDjS9KmnNaa3AHScR5KsNskqm4IS6U9QFHQJEt2PQh3am1ax0Ug6p0kfjOBUyKn5UQH3kaE8ySsvGkSNH2Oe0f2CzV5BX9p/0uuTqxIfGr97Xiofn1NQkp976ff6q9V41SbNqmkyHFMcqWyvxHHx6eTtP+jcS+WcYENQwhGQ3em74BEoZC//z0d/HwpWT0++/fWBHe0/f+G9s8byWC/vg5ZcDj37piz8IlQsPBISKRMgd7V6YfMyyNs/9JmA7aIpEsJwr8fgdjYXgU3zsUk99fDqbhz/o41CqTL6AcsVEQ12cR1aXLL38Qch+DfNLS0hnDNSEfN4+j5ZrvFj3NOQidT9s/eZxySRR85BVjhfxrM7odLxnbz+WFieRzRShKipct4LGphqkMzaGRpZgWgSUUQCYDFc0cMvNqzDQ14Xv/OQMzgzNYd3AamzcuhE//d4LpG+F5lex9eObMHBDI9yKhVPvnMfo4DgWcza0sIaPbepGk7KMmFJGTWMr1FgLXvjFIQxeWsL6DY1Yt7Eb//zqCcxmygj7qQOTOHitpbUOi5PzsEs6PnHfDbg6l8PZM4P84GYNA6IrY8ESkHdM3LixCbOzBpbzZbDFrOqD7tjIF2n9IHCOPEXCDvR1QrBK2LGzHRvWb8FffON7WMiWEYkFYJRtOGULPtp3SxY29vVgaGgEmYIJ0U8pAIBftJAIamhMRNCSrMH8Ug5nBueRM0gZRj0/AVs2tm1shWHJePv9EQysSyBVl8TR8+O4NFtCW2MEDREVwlIOccvA1s2tSHXVIZKIIBCKMVVOl4iI5pAOwDMMZhlxlZNJFBcuoF6+Eo2jFFBGBzIVQpt2kqrGXaFT0FGcT6NMZt7LSyi5ZfhrEmjt6UUwHmc6lef16ckkOZiMk0g9c2V6dXpt1siQ4Qabe3juqnwN5HFpWHjp5XdwZGged371v6NMRYQTTT0tOzuu/wsyOXWVTPFhipGEc6fP4s39v8Rtt92K9o5OT3tfHZkJIKTiz4g4PVuiyIXUK66epPpXAlNvjcREfB77RTajYTd92u1Lkmd0TCYjHKmh8i6VOlHqTElyOT42wtedSqWgan7vgCA6U3VVwN97pR/n90c2hBXuYhm0ItI77cUJC2EFklBlEdCnRSs7EpXQHpXUSl4nTQ0TM12pJsST2HDj/VjOKfj2N/8QMxcOZr//D3+7d8/dDx6/lhr1ax/br+WiVr7mgc2bu0qT449JdqGXafR0t0NxHcdV7IqjuYIr1UqyG3LckBYIqpezWZR1cLJkbSKGoE9DOruMxXQJkXiIQ7vmFhddQ7fdWEQSIwEfMU1RIOApHMDM1DIUWWVenyR7Jq4WFU86bWWX3d1pGlM0OpElHhVpVKFTz64ICIhAa1MMa1fXYGZsFsVsCX4/cOOuzRgdncTUdBYVQ2IeYDAg4YabutHS047HnnoLxy7m4VOA//EXv4enf/wqcsOL3K1l9QryMpCxXXQ3BvDo79yPOg148cXXcHZ0CXNFr4dhxZIChOMh9Ha14cLpIdx6y3ocOXkGFycFWASAuRYCsou21kb80X/9XeTm5vDYX/4QuZLLTuIkMelqDWH7TddDsFS89N4JDE4t4I8+txnBwCp86+9/hpoaCet6VvMO98dPP4NPP3g/jn9wHsc/vICwKqIzpeCee2/Cq6++h6n5Ivq3rcHe2+/C43/3Y2Tn01BME+GQimg0jNGJRc4/okeGrp2YCz5FAE1ZxLXp7KyB6ovh8IkxVFyKVlbRngyiJgAs5wzMzuWwtiMO1RZwlbKuSjYKGQN+CWjxiViXDOHO+25CsEFjXieJCcpEptbowTegedY+nsMPOf5wjEZ1mKaOhm3/qKjR5+tAMGwK3sHC/BJmrs4iN78MsWLAlWw09rSic9smKE2NMHhHSOF4Vef+qu2a53dH461nI+f1bjQSk0E4hdFRiB7POV60BcVKB0I4+MYx/PNbJ7H5dx5CKNXO4BWj1lV998ruj+9XhwAd6u5J3uvCJ6s4eugw3j14EJ/57GcRjUf54KBiToWNjTWoQ+PuzeLiSesVvh1M2xFFcvihCxVEx6GjwxJN0xRF+i1VMME1bZso+RTSLIqiKAm2IziipFoVo8zJEValIjqmJbuOKVH8DfkW+30hMRgKmLYr5Fnx4jr0cUmCIIiCKDqCIFiObTqmURHLpaLo2o4oC6IkipKiaZpsOqZEhds0LUkQXII8qC7Ygii5AilLXMmxHdt1XYd+L7mqz+fEG4VVA7ehUA7j9ee+jeP7/m/xj7/28D0PP/Knb15Lnfp/xuRuLhF8gs0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Picture 4" descr="мультяшный картинку четырех летнего ребенка казахской национальности с карими где ребенок выразительно, наизусть рассказывает стихотворения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656" y="4152168"/>
            <a:ext cx="1891480" cy="18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89577" y="1696817"/>
            <a:ext cx="1571544" cy="157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48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7AAC887-BD20-51FF-3542-43234BEE1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085" y="1522868"/>
            <a:ext cx="1455420" cy="1455420"/>
          </a:xfrm>
          <a:prstGeom prst="rect">
            <a:avLst/>
          </a:prstGeom>
        </p:spPr>
      </p:pic>
      <p:sp>
        <p:nvSpPr>
          <p:cNvPr id="24" name="Стрелка: пятиугольник 7">
            <a:extLst>
              <a:ext uri="{FF2B5EF4-FFF2-40B4-BE49-F238E27FC236}">
                <a16:creationId xmlns:a16="http://schemas.microsoft.com/office/drawing/2014/main" xmlns="" id="{0EEF5585-B3F7-2FA9-C2D4-A5A07A5E0727}"/>
              </a:ext>
            </a:extLst>
          </p:cNvPr>
          <p:cNvSpPr/>
          <p:nvPr/>
        </p:nvSpPr>
        <p:spPr>
          <a:xfrm rot="5400000">
            <a:off x="5883818" y="-5318815"/>
            <a:ext cx="355751" cy="12043411"/>
          </a:xfrm>
          <a:prstGeom prst="homePlate">
            <a:avLst>
              <a:gd name="adj" fmla="val 88555"/>
            </a:avLst>
          </a:prstGeom>
          <a:solidFill>
            <a:srgbClr val="4ECCC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Мектепалды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топ/</a:t>
            </a:r>
            <a:r>
              <a:rPr lang="ru-RU" sz="1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сынып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балаларының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негізгі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біліктері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мен </a:t>
            </a:r>
            <a:r>
              <a:rPr lang="ru-RU" sz="1200" b="1" dirty="0" err="1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дағдылары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(5 </a:t>
            </a:r>
            <a:r>
              <a:rPr lang="ru-RU" sz="1200" b="1" dirty="0" err="1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жас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) 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xmlns="" id="{77F662A5-8685-8AB5-087E-BB7DCD27A98C}"/>
              </a:ext>
            </a:extLst>
          </p:cNvPr>
          <p:cNvGrpSpPr/>
          <p:nvPr/>
        </p:nvGrpSpPr>
        <p:grpSpPr>
          <a:xfrm>
            <a:off x="4753175" y="940730"/>
            <a:ext cx="2076027" cy="555139"/>
            <a:chOff x="4697380" y="741349"/>
            <a:chExt cx="2076027" cy="350509"/>
          </a:xfrm>
        </p:grpSpPr>
        <p:sp>
          <p:nvSpPr>
            <p:cNvPr id="26" name="object 27">
              <a:extLst>
                <a:ext uri="{FF2B5EF4-FFF2-40B4-BE49-F238E27FC236}">
                  <a16:creationId xmlns:a16="http://schemas.microsoft.com/office/drawing/2014/main" xmlns="" id="{95B1DA8E-9838-725B-B697-572C7E8C60AC}"/>
                </a:ext>
              </a:extLst>
            </p:cNvPr>
            <p:cNvSpPr/>
            <p:nvPr/>
          </p:nvSpPr>
          <p:spPr>
            <a:xfrm>
              <a:off x="4697380" y="741349"/>
              <a:ext cx="2076027" cy="35050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6DE9EF88-29A0-6063-3548-4334B81B9395}"/>
                </a:ext>
              </a:extLst>
            </p:cNvPr>
            <p:cNvSpPr txBox="1"/>
            <p:nvPr/>
          </p:nvSpPr>
          <p:spPr>
            <a:xfrm>
              <a:off x="4899280" y="783839"/>
              <a:ext cx="1815910" cy="238154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МАТЕМАТИКА НЕГІЗДЕРІ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077430D5-6174-8619-53FE-AD850B1AD288}"/>
              </a:ext>
            </a:extLst>
          </p:cNvPr>
          <p:cNvGrpSpPr/>
          <p:nvPr/>
        </p:nvGrpSpPr>
        <p:grpSpPr>
          <a:xfrm>
            <a:off x="2389291" y="915165"/>
            <a:ext cx="2076027" cy="555139"/>
            <a:chOff x="2527146" y="752774"/>
            <a:chExt cx="2076027" cy="352277"/>
          </a:xfrm>
        </p:grpSpPr>
        <p:sp>
          <p:nvSpPr>
            <p:cNvPr id="30" name="object 27">
              <a:extLst>
                <a:ext uri="{FF2B5EF4-FFF2-40B4-BE49-F238E27FC236}">
                  <a16:creationId xmlns:a16="http://schemas.microsoft.com/office/drawing/2014/main" xmlns="" id="{9BDEA98E-DC00-798E-3D90-C6222ECF8C44}"/>
                </a:ext>
              </a:extLst>
            </p:cNvPr>
            <p:cNvSpPr/>
            <p:nvPr/>
          </p:nvSpPr>
          <p:spPr>
            <a:xfrm>
              <a:off x="2527146" y="752774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203CE20-A75A-3B2A-A129-1A042D9B6A33}"/>
                </a:ext>
              </a:extLst>
            </p:cNvPr>
            <p:cNvSpPr txBox="1"/>
            <p:nvPr/>
          </p:nvSpPr>
          <p:spPr>
            <a:xfrm>
              <a:off x="2702882" y="795908"/>
              <a:ext cx="1727200" cy="156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СӨЙЛЕУДІ ДАМЫТУ</a:t>
              </a: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xmlns="" id="{CBB5B729-60E2-6526-C799-9B86D12E573F}"/>
              </a:ext>
            </a:extLst>
          </p:cNvPr>
          <p:cNvGrpSpPr/>
          <p:nvPr/>
        </p:nvGrpSpPr>
        <p:grpSpPr>
          <a:xfrm>
            <a:off x="35189" y="910720"/>
            <a:ext cx="2076027" cy="568205"/>
            <a:chOff x="353753" y="738607"/>
            <a:chExt cx="2076027" cy="352277"/>
          </a:xfrm>
        </p:grpSpPr>
        <p:sp>
          <p:nvSpPr>
            <p:cNvPr id="34" name="object 27">
              <a:extLst>
                <a:ext uri="{FF2B5EF4-FFF2-40B4-BE49-F238E27FC236}">
                  <a16:creationId xmlns:a16="http://schemas.microsoft.com/office/drawing/2014/main" xmlns="" id="{77AF1B3E-8C99-1341-5C8A-1CE0AC27CCA9}"/>
                </a:ext>
              </a:extLst>
            </p:cNvPr>
            <p:cNvSpPr/>
            <p:nvPr/>
          </p:nvSpPr>
          <p:spPr>
            <a:xfrm>
              <a:off x="353753" y="738607"/>
              <a:ext cx="2076027" cy="352277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 fontAlgn="base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AF76C882-4820-6D7C-BA58-D5EAEE9C6E16}"/>
                </a:ext>
              </a:extLst>
            </p:cNvPr>
            <p:cNvSpPr txBox="1"/>
            <p:nvPr/>
          </p:nvSpPr>
          <p:spPr>
            <a:xfrm>
              <a:off x="406274" y="766953"/>
              <a:ext cx="1956419" cy="1526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/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ДЕНЕ ТӘРБИЕСІ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xmlns="" id="{81904D8D-919B-E3A9-09D3-A3775C32B035}"/>
              </a:ext>
            </a:extLst>
          </p:cNvPr>
          <p:cNvGrpSpPr/>
          <p:nvPr/>
        </p:nvGrpSpPr>
        <p:grpSpPr>
          <a:xfrm>
            <a:off x="7382777" y="925101"/>
            <a:ext cx="2120392" cy="612933"/>
            <a:chOff x="6922908" y="736044"/>
            <a:chExt cx="2120392" cy="377621"/>
          </a:xfrm>
        </p:grpSpPr>
        <p:sp>
          <p:nvSpPr>
            <p:cNvPr id="38" name="object 27">
              <a:extLst>
                <a:ext uri="{FF2B5EF4-FFF2-40B4-BE49-F238E27FC236}">
                  <a16:creationId xmlns:a16="http://schemas.microsoft.com/office/drawing/2014/main" xmlns="" id="{0A6FF646-88DD-7C2C-E8D3-A6D52796FEBD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92059F24-11D3-0B0D-814E-E1E3CEBBBA95}"/>
                </a:ext>
              </a:extLst>
            </p:cNvPr>
            <p:cNvSpPr txBox="1"/>
            <p:nvPr/>
          </p:nvSpPr>
          <p:spPr>
            <a:xfrm>
              <a:off x="7154370" y="736044"/>
              <a:ext cx="1727200" cy="377621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ҚОРШАҒАН ОРТАМЕН ТАНЫСТЫРУ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AFD6D28F-D0D5-229A-DBD1-EED360A4CCCB}"/>
              </a:ext>
            </a:extLst>
          </p:cNvPr>
          <p:cNvGrpSpPr/>
          <p:nvPr/>
        </p:nvGrpSpPr>
        <p:grpSpPr>
          <a:xfrm>
            <a:off x="9925616" y="938142"/>
            <a:ext cx="2120392" cy="540083"/>
            <a:chOff x="6922908" y="741378"/>
            <a:chExt cx="2120392" cy="332739"/>
          </a:xfrm>
        </p:grpSpPr>
        <p:sp>
          <p:nvSpPr>
            <p:cNvPr id="43" name="object 27">
              <a:extLst>
                <a:ext uri="{FF2B5EF4-FFF2-40B4-BE49-F238E27FC236}">
                  <a16:creationId xmlns:a16="http://schemas.microsoft.com/office/drawing/2014/main" xmlns="" id="{D743C5DD-4665-9CAA-6688-D843016C9780}"/>
                </a:ext>
              </a:extLst>
            </p:cNvPr>
            <p:cNvSpPr/>
            <p:nvPr/>
          </p:nvSpPr>
          <p:spPr>
            <a:xfrm>
              <a:off x="6922908" y="741378"/>
              <a:ext cx="2120392" cy="332739"/>
            </a:xfrm>
            <a:prstGeom prst="downArrowCallou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>
              <a:defPPr>
                <a:defRPr kern="0"/>
              </a:defPPr>
            </a:lstStyle>
            <a:p>
              <a:pPr algn="ctr"/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D68A5729-D42F-2A09-E25D-8CB819F2111B}"/>
                </a:ext>
              </a:extLst>
            </p:cNvPr>
            <p:cNvSpPr txBox="1"/>
            <p:nvPr/>
          </p:nvSpPr>
          <p:spPr>
            <a:xfrm>
              <a:off x="7168962" y="777910"/>
              <a:ext cx="1727200" cy="232382"/>
            </a:xfrm>
            <a:prstGeom prst="downArrowCallou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ҚАУІПСІЗДІК НЕГІЗДЕРІ</a:t>
              </a:r>
            </a:p>
          </p:txBody>
        </p:sp>
      </p:grpSp>
      <p:sp>
        <p:nvSpPr>
          <p:cNvPr id="45" name="Прямоугольник 44"/>
          <p:cNvSpPr/>
          <p:nvPr/>
        </p:nvSpPr>
        <p:spPr>
          <a:xfrm>
            <a:off x="0" y="0"/>
            <a:ext cx="12192000" cy="306649"/>
          </a:xfrm>
          <a:prstGeom prst="rect">
            <a:avLst/>
          </a:prstGeom>
          <a:solidFill>
            <a:srgbClr val="C0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ТӘРБИЕШІЛЕР МЕН АТА-АНАЛАРҒА АРНАЛҒАН КЕҢЕСТЕР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204235" y="1770680"/>
            <a:ext cx="11328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Заттардың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арасымен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жүреді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49" y="1551092"/>
            <a:ext cx="1074735" cy="10747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89204" y="2779404"/>
            <a:ext cx="1113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Заттардың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арасымен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үздіксіз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жүгіреді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1" y="2638678"/>
            <a:ext cx="989339" cy="98933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89422" y="3897003"/>
            <a:ext cx="11246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Заттардың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арасында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еңбектеп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жүреді</a:t>
            </a:r>
            <a:endParaRPr lang="ru-RU" sz="1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29101" y="6224577"/>
            <a:ext cx="20977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Заттардың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арасымен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секіреді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жіптерден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сызықтардан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секіреді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72" y="3647075"/>
            <a:ext cx="1181655" cy="11816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40587"/>
            <a:ext cx="1090737" cy="10907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45" y="5065379"/>
            <a:ext cx="1025817" cy="1025817"/>
          </a:xfrm>
          <a:prstGeom prst="rect">
            <a:avLst/>
          </a:prstGeom>
        </p:spPr>
      </p:pic>
      <p:cxnSp>
        <p:nvCxnSpPr>
          <p:cNvPr id="39" name="Прямая соединительная линия 38"/>
          <p:cNvCxnSpPr/>
          <p:nvPr/>
        </p:nvCxnSpPr>
        <p:spPr>
          <a:xfrm flipH="1">
            <a:off x="2165259" y="1196254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970571" y="2733394"/>
            <a:ext cx="23444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Қаламды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ru-RU" sz="1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қарындашты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дұрыс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ұстайды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штрих </a:t>
            </a:r>
            <a:r>
              <a:rPr lang="ru-RU" sz="1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жүргізеді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контурдан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шықпай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дайын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сызбаларды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сызады</a:t>
            </a:r>
            <a:endParaRPr lang="ru-RU" sz="10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29" y="1553793"/>
            <a:ext cx="1080446" cy="108044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12" y="1555607"/>
            <a:ext cx="1092014" cy="1092014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1979807" y="4815467"/>
            <a:ext cx="25310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Әр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түрлі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сызықтардың</a:t>
            </a: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суретін</a:t>
            </a: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салады</a:t>
            </a:r>
            <a:endParaRPr lang="ru-RU" sz="11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046363" y="6408285"/>
            <a:ext cx="219663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Өзі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1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өзінің</a:t>
            </a: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отбасы</a:t>
            </a: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жөнінде</a:t>
            </a: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әңгімелейді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876" y="3544537"/>
            <a:ext cx="1284193" cy="1284193"/>
          </a:xfrm>
          <a:prstGeom prst="rect">
            <a:avLst/>
          </a:prstGeom>
        </p:spPr>
      </p:pic>
      <p:grpSp>
        <p:nvGrpSpPr>
          <p:cNvPr id="47" name="Группа 46"/>
          <p:cNvGrpSpPr/>
          <p:nvPr/>
        </p:nvGrpSpPr>
        <p:grpSpPr>
          <a:xfrm>
            <a:off x="2668876" y="5178264"/>
            <a:ext cx="1342259" cy="1323312"/>
            <a:chOff x="2667000" y="0"/>
            <a:chExt cx="6858000" cy="6858000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  <p:sp>
          <p:nvSpPr>
            <p:cNvPr id="35" name="Прямоугольник 34"/>
            <p:cNvSpPr/>
            <p:nvPr/>
          </p:nvSpPr>
          <p:spPr>
            <a:xfrm>
              <a:off x="2807148" y="2468880"/>
              <a:ext cx="1964388" cy="334905"/>
            </a:xfrm>
            <a:prstGeom prst="rect">
              <a:avLst/>
            </a:prstGeom>
            <a:solidFill>
              <a:srgbClr val="FDF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7982516" y="2494693"/>
              <a:ext cx="1284619" cy="334905"/>
            </a:xfrm>
            <a:prstGeom prst="rect">
              <a:avLst/>
            </a:prstGeom>
            <a:solidFill>
              <a:srgbClr val="FDF0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3" name="Прямая соединительная линия 52"/>
          <p:cNvCxnSpPr/>
          <p:nvPr/>
        </p:nvCxnSpPr>
        <p:spPr>
          <a:xfrm flipH="1">
            <a:off x="4510880" y="1197294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4400428" y="1650414"/>
            <a:ext cx="16149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10-ға </a:t>
            </a:r>
            <a:r>
              <a:rPr lang="ru-RU" sz="11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дейін</a:t>
            </a: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тура </a:t>
            </a:r>
            <a:r>
              <a:rPr lang="ru-RU" sz="11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кері</a:t>
            </a: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санайды</a:t>
            </a:r>
            <a:endParaRPr lang="ru-RU" sz="1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46" y="1366028"/>
            <a:ext cx="1083657" cy="1083657"/>
          </a:xfrm>
          <a:prstGeom prst="rect">
            <a:avLst/>
          </a:prstGeom>
        </p:spPr>
      </p:pic>
      <p:sp>
        <p:nvSpPr>
          <p:cNvPr id="55" name="Прямоугольник 54"/>
          <p:cNvSpPr/>
          <p:nvPr/>
        </p:nvSpPr>
        <p:spPr>
          <a:xfrm>
            <a:off x="4317714" y="3674635"/>
            <a:ext cx="147347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Заттардың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ұзындығын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биіктігін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енін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қалыңдығын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анықтайды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0"/>
          <a:stretch/>
        </p:blipFill>
        <p:spPr>
          <a:xfrm flipH="1">
            <a:off x="5938617" y="2504736"/>
            <a:ext cx="1175972" cy="1105413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5715440" y="3667928"/>
            <a:ext cx="149643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Заттарды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түсі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пішіні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өлшемі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материалы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салыстырады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</a:p>
        </p:txBody>
      </p:sp>
      <p:pic>
        <p:nvPicPr>
          <p:cNvPr id="58" name="Рисунок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29" y="2460537"/>
            <a:ext cx="1164724" cy="1164724"/>
          </a:xfrm>
          <a:prstGeom prst="rect">
            <a:avLst/>
          </a:prstGeom>
        </p:spPr>
      </p:pic>
      <p:sp>
        <p:nvSpPr>
          <p:cNvPr id="59" name="Прямоугольник 58"/>
          <p:cNvSpPr/>
          <p:nvPr/>
        </p:nvSpPr>
        <p:spPr>
          <a:xfrm>
            <a:off x="5715441" y="5762912"/>
            <a:ext cx="1545632" cy="118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Геометриялық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пішіндерді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1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шеңберді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сопақты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үшбұрышты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шаршыны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тіктөртбұрышты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көрсетеді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465318" y="5711878"/>
            <a:ext cx="13734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Пазлдарды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жинайды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логикаға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арналған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ойын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тапсырмаларын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орындайды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641" y="4552193"/>
            <a:ext cx="1061347" cy="116603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37263" y="4533352"/>
            <a:ext cx="1102354" cy="1102354"/>
          </a:xfrm>
          <a:prstGeom prst="rect">
            <a:avLst/>
          </a:prstGeom>
        </p:spPr>
      </p:pic>
      <p:cxnSp>
        <p:nvCxnSpPr>
          <p:cNvPr id="63" name="Прямая соединительная линия 62"/>
          <p:cNvCxnSpPr/>
          <p:nvPr/>
        </p:nvCxnSpPr>
        <p:spPr>
          <a:xfrm flipH="1">
            <a:off x="7193432" y="1223616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7227552" y="2948116"/>
            <a:ext cx="241363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1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Мемлекеттік</a:t>
            </a: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рәміздерді</a:t>
            </a:r>
            <a:r>
              <a:rPr lang="ru-RU" sz="11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біледі</a:t>
            </a:r>
            <a:endParaRPr lang="ru-RU" sz="1100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7211874" y="4525454"/>
            <a:ext cx="2505664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Арнайы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көлік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құралдарын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ru-RU" sz="10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2700" algn="ctr">
              <a:spcAft>
                <a:spcPts val="100"/>
              </a:spcAft>
            </a:pPr>
            <a:r>
              <a:rPr lang="ru-RU" sz="1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үй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жануарларын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біледі</a:t>
            </a:r>
            <a:endParaRPr lang="ru-RU" sz="1000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7135096" y="6224577"/>
            <a:ext cx="261575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Топта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және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балабақша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учаскесінде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кезекшінің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міндеттері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тапсырмаларды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орындайды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223" y="3282807"/>
            <a:ext cx="1086172" cy="1086172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536" y="3298376"/>
            <a:ext cx="1070603" cy="1070603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483" y="5009972"/>
            <a:ext cx="1068243" cy="1068243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018" y="5009972"/>
            <a:ext cx="1152474" cy="1068242"/>
          </a:xfrm>
          <a:prstGeom prst="rect">
            <a:avLst/>
          </a:prstGeom>
        </p:spPr>
      </p:pic>
      <p:cxnSp>
        <p:nvCxnSpPr>
          <p:cNvPr id="71" name="Прямая соединительная линия 70"/>
          <p:cNvCxnSpPr/>
          <p:nvPr/>
        </p:nvCxnSpPr>
        <p:spPr>
          <a:xfrm flipH="1">
            <a:off x="9740006" y="1195579"/>
            <a:ext cx="19973" cy="5627485"/>
          </a:xfrm>
          <a:prstGeom prst="line">
            <a:avLst/>
          </a:prstGeom>
          <a:ln>
            <a:solidFill>
              <a:srgbClr val="4E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" name="Рисунок 7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578" y="1574199"/>
            <a:ext cx="1109587" cy="1109587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890" y="1551076"/>
            <a:ext cx="1199236" cy="1199236"/>
          </a:xfrm>
          <a:prstGeom prst="rect">
            <a:avLst/>
          </a:prstGeom>
        </p:spPr>
      </p:pic>
      <p:sp>
        <p:nvSpPr>
          <p:cNvPr id="74" name="Прямоугольник 73"/>
          <p:cNvSpPr/>
          <p:nvPr/>
        </p:nvSpPr>
        <p:spPr>
          <a:xfrm>
            <a:off x="9569809" y="2864603"/>
            <a:ext cx="26102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Жол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қозғалысы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ережелерін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қоршаған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әлемдегі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табиғаттағы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мінез-құлық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ережелерін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ұялы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телефонды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смартфонды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компьютерді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интернетті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теледидарды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қауіпсіз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пайдалану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ережелерін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00" dirty="0" err="1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біледі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9867758" y="5641540"/>
            <a:ext cx="2292782" cy="764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4150" indent="-171450" algn="ctr">
              <a:spcAft>
                <a:spcPts val="100"/>
              </a:spcAft>
              <a:buFont typeface="Wingdings" panose="05000000000000000000" pitchFamily="2" charset="2"/>
              <a:buChar char="Ø"/>
            </a:pPr>
            <a:r>
              <a:rPr lang="ru-RU" sz="105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Үй-жайда</a:t>
            </a: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5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балабақша</a:t>
            </a: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учаскесінде</a:t>
            </a: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05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жақын</a:t>
            </a: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маңдағы</a:t>
            </a: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шағын</a:t>
            </a: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ауданда</a:t>
            </a: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еркін</a:t>
            </a:r>
            <a:r>
              <a:rPr lang="ru-RU" sz="105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05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бағдарланады</a:t>
            </a:r>
            <a:endParaRPr lang="ru-RU" sz="105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artoon picture of a five-year-old Kazakh child with brown eyes freely navigating the kindergarten room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9976" y="4394969"/>
            <a:ext cx="1061189" cy="106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artoon picture of a five-year-old Kazakh child with brown eyes freely navigating the kindergarten area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2748" y="4394969"/>
            <a:ext cx="1076579" cy="107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Прямоугольник 75"/>
          <p:cNvSpPr/>
          <p:nvPr/>
        </p:nvSpPr>
        <p:spPr>
          <a:xfrm>
            <a:off x="5332278" y="296461"/>
            <a:ext cx="9731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/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ТҮСІНДІРУ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2123327" y="283258"/>
            <a:ext cx="9010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КӨРСЕТУ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7824996" y="271096"/>
            <a:ext cx="35793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 БЕТІҢІЗШЕ ОРЫНДАУҒА МҮМКІНДІК БЕРУ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901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4A66700E-970E-4D87-BF32-BFFC6D4956CB}"/>
              </a:ext>
            </a:extLst>
          </p:cNvPr>
          <p:cNvSpPr/>
          <p:nvPr/>
        </p:nvSpPr>
        <p:spPr>
          <a:xfrm>
            <a:off x="1221979" y="187757"/>
            <a:ext cx="9748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ДОКАЗАННЫЕ ФАКТОРЫ ВЛИЯНИЯ НА КАЧЕСТВО ОБРАЗОВАНИЯ</a:t>
            </a:r>
          </a:p>
        </p:txBody>
      </p:sp>
      <p:pic>
        <p:nvPicPr>
          <p:cNvPr id="13" name="Picture 2" descr="Home page - OECD">
            <a:extLst>
              <a:ext uri="{FF2B5EF4-FFF2-40B4-BE49-F238E27FC236}">
                <a16:creationId xmlns:a16="http://schemas.microsoft.com/office/drawing/2014/main" xmlns="" id="{D8809C80-336E-E67B-2032-FC11F051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861" y="10426839"/>
            <a:ext cx="107587" cy="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20"/>
          <p:cNvSpPr/>
          <p:nvPr/>
        </p:nvSpPr>
        <p:spPr>
          <a:xfrm>
            <a:off x="166543" y="98254"/>
            <a:ext cx="11785600" cy="564503"/>
          </a:xfrm>
          <a:custGeom>
            <a:avLst/>
            <a:gdLst/>
            <a:ahLst/>
            <a:cxnLst/>
            <a:rect l="l" t="t" r="r" b="b"/>
            <a:pathLst>
              <a:path w="5084720" h="1198080">
                <a:moveTo>
                  <a:pt x="4960260" y="1198080"/>
                </a:moveTo>
                <a:lnTo>
                  <a:pt x="124460" y="1198080"/>
                </a:lnTo>
                <a:cubicBezTo>
                  <a:pt x="55880" y="1198080"/>
                  <a:pt x="0" y="1142200"/>
                  <a:pt x="0" y="107362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960260" y="0"/>
                </a:lnTo>
                <a:cubicBezTo>
                  <a:pt x="5028840" y="0"/>
                  <a:pt x="5084720" y="55880"/>
                  <a:pt x="5084720" y="124460"/>
                </a:cubicBezTo>
                <a:lnTo>
                  <a:pt x="5084720" y="1073620"/>
                </a:lnTo>
                <a:cubicBezTo>
                  <a:pt x="5084720" y="1142200"/>
                  <a:pt x="5028840" y="1198080"/>
                  <a:pt x="4960260" y="1198080"/>
                </a:cubicBezTo>
                <a:close/>
              </a:path>
            </a:pathLst>
          </a:custGeom>
          <a:solidFill>
            <a:srgbClr val="F6F6F6"/>
          </a:solidFill>
        </p:spPr>
      </p:sp>
      <p:sp>
        <p:nvSpPr>
          <p:cNvPr id="64" name="Прямоугольник 63"/>
          <p:cNvSpPr/>
          <p:nvPr/>
        </p:nvSpPr>
        <p:spPr>
          <a:xfrm>
            <a:off x="283835" y="152394"/>
            <a:ext cx="11504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сыныпқа барғанға дейін ҚҰЗЫРЕТТІЛІКТІ АРТТЫРУ</a:t>
            </a:r>
            <a:endParaRPr lang="kk-KZ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421644" y="1831501"/>
            <a:ext cx="11348715" cy="1618281"/>
            <a:chOff x="2455910" y="7124702"/>
            <a:chExt cx="10333637" cy="2003506"/>
          </a:xfrm>
        </p:grpSpPr>
        <p:pic>
          <p:nvPicPr>
            <p:cNvPr id="67" name="object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2455910" y="7124702"/>
              <a:ext cx="10333637" cy="200350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68" name="TextBox 67"/>
            <p:cNvSpPr txBox="1"/>
            <p:nvPr/>
          </p:nvSpPr>
          <p:spPr>
            <a:xfrm rot="10800000" flipV="1">
              <a:off x="2922490" y="7633364"/>
              <a:ext cx="1182287" cy="876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</a:p>
            <a:p>
              <a:pPr algn="ctr" defTabSz="457200"/>
              <a:r>
                <a:rPr lang="kk-KZ" sz="2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806160" y="7930362"/>
              <a:ext cx="1397250" cy="8763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</a:p>
            <a:p>
              <a:pPr algn="ctr" defTabSz="457200"/>
              <a:r>
                <a:rPr lang="kk-KZ" sz="2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 rot="10800000" flipH="1" flipV="1">
              <a:off x="6556609" y="7846108"/>
              <a:ext cx="1691873" cy="8763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</a:p>
            <a:p>
              <a:pPr algn="ctr" defTabSz="457200"/>
              <a:r>
                <a:rPr lang="kk-KZ" sz="2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 rot="10800000" flipV="1">
              <a:off x="8733865" y="7653549"/>
              <a:ext cx="1397250" cy="876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  <a:p>
              <a:pPr algn="ctr" defTabSz="457200"/>
              <a:r>
                <a:rPr lang="kk-KZ" sz="2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 rot="10800000" flipV="1">
              <a:off x="10869185" y="7596513"/>
              <a:ext cx="1182291" cy="8763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pPr algn="ctr" defTabSz="457200"/>
              <a:r>
                <a:rPr lang="kk-KZ" sz="2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Freeform 12"/>
          <p:cNvSpPr/>
          <p:nvPr/>
        </p:nvSpPr>
        <p:spPr>
          <a:xfrm>
            <a:off x="3956858" y="911848"/>
            <a:ext cx="1684194" cy="432224"/>
          </a:xfrm>
          <a:custGeom>
            <a:avLst/>
            <a:gdLst/>
            <a:ahLst/>
            <a:cxnLst/>
            <a:rect l="l" t="t" r="r" b="b"/>
            <a:pathLst>
              <a:path w="2763919" h="882511">
                <a:moveTo>
                  <a:pt x="0" y="0"/>
                </a:moveTo>
                <a:lnTo>
                  <a:pt x="2763918" y="0"/>
                </a:lnTo>
                <a:lnTo>
                  <a:pt x="2763918" y="882511"/>
                </a:lnTo>
                <a:lnTo>
                  <a:pt x="0" y="8825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31"/>
          <p:cNvSpPr/>
          <p:nvPr/>
        </p:nvSpPr>
        <p:spPr>
          <a:xfrm>
            <a:off x="5668562" y="895828"/>
            <a:ext cx="1255940" cy="435451"/>
          </a:xfrm>
          <a:custGeom>
            <a:avLst/>
            <a:gdLst/>
            <a:ahLst/>
            <a:cxnLst/>
            <a:rect l="l" t="t" r="r" b="b"/>
            <a:pathLst>
              <a:path w="1226460" h="379088">
                <a:moveTo>
                  <a:pt x="0" y="0"/>
                </a:moveTo>
                <a:lnTo>
                  <a:pt x="1226460" y="0"/>
                </a:lnTo>
                <a:lnTo>
                  <a:pt x="1226460" y="379088"/>
                </a:lnTo>
                <a:lnTo>
                  <a:pt x="0" y="3790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5" name="TextBox 24"/>
          <p:cNvSpPr txBox="1"/>
          <p:nvPr/>
        </p:nvSpPr>
        <p:spPr>
          <a:xfrm>
            <a:off x="6534395" y="911355"/>
            <a:ext cx="5155074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ФИЗИКАЛЫҚ ТӘРБИЕ</a:t>
            </a:r>
            <a:endParaRPr lang="ru-RU" sz="20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084F63F8-6A20-25D1-ABD7-29064974B1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69" y="1821298"/>
            <a:ext cx="825593" cy="825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16F5818-0BFA-7E17-1394-EFA5049019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23285" y="1212079"/>
            <a:ext cx="1344349" cy="1150334"/>
          </a:xfrm>
          <a:prstGeom prst="rect">
            <a:avLst/>
          </a:prstGeom>
        </p:spPr>
      </p:pic>
      <p:sp>
        <p:nvSpPr>
          <p:cNvPr id="19" name="TextBox 24"/>
          <p:cNvSpPr txBox="1"/>
          <p:nvPr/>
        </p:nvSpPr>
        <p:spPr>
          <a:xfrm>
            <a:off x="-408507" y="957077"/>
            <a:ext cx="5155074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kk-KZ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ФИЗИКАЛЫҚ ДАМУ</a:t>
            </a:r>
            <a:endParaRPr lang="ru-RU" sz="20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83835" y="3698382"/>
            <a:ext cx="2135452" cy="1625056"/>
            <a:chOff x="421644" y="3824805"/>
            <a:chExt cx="2135452" cy="1112956"/>
          </a:xfrm>
        </p:grpSpPr>
        <p:sp>
          <p:nvSpPr>
            <p:cNvPr id="3" name="Блок-схема: процесс 2"/>
            <p:cNvSpPr/>
            <p:nvPr/>
          </p:nvSpPr>
          <p:spPr>
            <a:xfrm>
              <a:off x="421644" y="3824805"/>
              <a:ext cx="2135452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TextBox 26"/>
            <p:cNvSpPr txBox="1"/>
            <p:nvPr/>
          </p:nvSpPr>
          <p:spPr>
            <a:xfrm>
              <a:off x="421644" y="3895337"/>
              <a:ext cx="2063860" cy="9905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Ересектердің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көрсетуі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бойынша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қимылдарды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қайталайды</a:t>
              </a:r>
              <a:endParaRPr lang="ru-RU" sz="1200" b="1" dirty="0" smtClean="0"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Тамақ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ішеді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ересектердің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көмегімен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өзіне-өзі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қызмет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көрсету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дағдыларына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ие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501621" y="3698383"/>
            <a:ext cx="2307446" cy="2249744"/>
            <a:chOff x="326631" y="3818971"/>
            <a:chExt cx="2152836" cy="3206337"/>
          </a:xfrm>
        </p:grpSpPr>
        <p:sp>
          <p:nvSpPr>
            <p:cNvPr id="28" name="Блок-схема: процесс 27"/>
            <p:cNvSpPr/>
            <p:nvPr/>
          </p:nvSpPr>
          <p:spPr>
            <a:xfrm>
              <a:off x="326631" y="3818971"/>
              <a:ext cx="2152836" cy="3200779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TextBox 26"/>
            <p:cNvSpPr txBox="1"/>
            <p:nvPr/>
          </p:nvSpPr>
          <p:spPr>
            <a:xfrm>
              <a:off x="352739" y="3920965"/>
              <a:ext cx="2126728" cy="31043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Жүреді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жүгіреді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ересектердің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көмегімен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биікке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көтеріледі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және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түседі</a:t>
              </a:r>
              <a:endParaRPr lang="ru-RU" sz="12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Тамақ ішеді, </a:t>
              </a:r>
              <a:r>
                <a:rPr lang="kk-KZ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ересектердің </a:t>
              </a:r>
              <a:r>
                <a:rPr lang="kk-KZ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бақылауымен </a:t>
              </a:r>
              <a:r>
                <a:rPr lang="kk-KZ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өзіне-өзі </a:t>
              </a:r>
              <a:r>
                <a:rPr lang="kk-KZ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қызмет </a:t>
              </a:r>
              <a:r>
                <a:rPr lang="kk-KZ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көрсету дағдыларына ие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Ересектердің </a:t>
              </a:r>
              <a:r>
                <a:rPr lang="kk-KZ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бақылауымен </a:t>
              </a:r>
              <a:r>
                <a:rPr lang="kk-KZ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ойын әрекеттерін </a:t>
              </a:r>
              <a:r>
                <a:rPr lang="kk-KZ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орындайды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890935" y="3698378"/>
            <a:ext cx="2293968" cy="2467031"/>
            <a:chOff x="410943" y="3764121"/>
            <a:chExt cx="2163537" cy="1112956"/>
          </a:xfrm>
        </p:grpSpPr>
        <p:sp>
          <p:nvSpPr>
            <p:cNvPr id="31" name="Блок-схема: процесс 30"/>
            <p:cNvSpPr/>
            <p:nvPr/>
          </p:nvSpPr>
          <p:spPr>
            <a:xfrm>
              <a:off x="421644" y="3764121"/>
              <a:ext cx="215283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TextBox 26"/>
            <p:cNvSpPr txBox="1"/>
            <p:nvPr/>
          </p:nvSpPr>
          <p:spPr>
            <a:xfrm>
              <a:off x="410943" y="3794135"/>
              <a:ext cx="2082584" cy="10539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Ересектердің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сүйемелдеуімен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жүгіреді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өрмелеудің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секірудің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бастапқы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дағдыларын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меңгерген</a:t>
              </a:r>
              <a:endParaRPr lang="ru-RU" sz="12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Ересектердің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көмегімен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тамақтанады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өзіне-өзі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қызмет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көрсету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дағдыларына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ие</a:t>
              </a:r>
              <a:endParaRPr lang="ru-RU" sz="1200" b="1" dirty="0" smtClean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Ересектермен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бірлескен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ойындарға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(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қимылды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сюжетті-рөлдік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)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қатысады</a:t>
              </a:r>
              <a:endParaRPr lang="ru-RU" sz="1200" b="1" dirty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280643" y="3698378"/>
            <a:ext cx="2237118" cy="2467031"/>
            <a:chOff x="429714" y="3772519"/>
            <a:chExt cx="2152836" cy="1112956"/>
          </a:xfrm>
        </p:grpSpPr>
        <p:sp>
          <p:nvSpPr>
            <p:cNvPr id="34" name="Блок-схема: процесс 33"/>
            <p:cNvSpPr/>
            <p:nvPr/>
          </p:nvSpPr>
          <p:spPr>
            <a:xfrm>
              <a:off x="429714" y="3772519"/>
              <a:ext cx="215283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TextBox 26"/>
            <p:cNvSpPr txBox="1"/>
            <p:nvPr/>
          </p:nvSpPr>
          <p:spPr>
            <a:xfrm>
              <a:off x="461753" y="3793138"/>
              <a:ext cx="2055102" cy="99970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Негізгі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қимыл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түрлерін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орындау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дағдыларын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меңгерген</a:t>
              </a:r>
              <a:endParaRPr lang="ru-RU" sz="12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Гигиеналық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шараларды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өз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бетінше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орындайды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өзіне-өзі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қызмет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көрсету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дағдыларын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ие</a:t>
              </a:r>
              <a:endParaRPr lang="ru-RU" sz="1200" b="1" dirty="0" smtClean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Қимылды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сюжетті-рөлдік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және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ұлттық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ойындарда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өз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бетінше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рөлді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орындайды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ойын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ережелерін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сақтайды</a:t>
              </a:r>
              <a:endParaRPr lang="ru-RU" sz="1200" b="1" dirty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9599159" y="3698380"/>
            <a:ext cx="2381867" cy="3033195"/>
            <a:chOff x="455916" y="3778417"/>
            <a:chExt cx="2152836" cy="1112956"/>
          </a:xfrm>
        </p:grpSpPr>
        <p:sp>
          <p:nvSpPr>
            <p:cNvPr id="37" name="Блок-схема: процесс 36"/>
            <p:cNvSpPr/>
            <p:nvPr/>
          </p:nvSpPr>
          <p:spPr>
            <a:xfrm>
              <a:off x="455916" y="3778417"/>
              <a:ext cx="215283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TextBox 26"/>
            <p:cNvSpPr txBox="1"/>
            <p:nvPr/>
          </p:nvSpPr>
          <p:spPr>
            <a:xfrm>
              <a:off x="468879" y="3798445"/>
              <a:ext cx="2100620" cy="10163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Негізгі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қимыл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түрлерін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(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жүру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жүгіру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секіру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лақтыру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өрмелеу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еңбектеу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тепе-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теңдікті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сақтау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)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меңгерген</a:t>
              </a:r>
              <a:endParaRPr lang="ru-RU" sz="1200" b="1" dirty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Тамақтану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әдебін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сақтайды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өзіне-өзі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қызмет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көрсету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дағдыларын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меңгерген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Құрдастарымен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қимылды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ойындарды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ұйымдастыруда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бастамашылық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танытады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ойын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ережелерін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сақтайды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ептілік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шапшаңдық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төзімділік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танытады</a:t>
              </a:r>
              <a:endParaRPr lang="ru-RU" sz="12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090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4A66700E-970E-4D87-BF32-BFFC6D4956CB}"/>
              </a:ext>
            </a:extLst>
          </p:cNvPr>
          <p:cNvSpPr/>
          <p:nvPr/>
        </p:nvSpPr>
        <p:spPr>
          <a:xfrm>
            <a:off x="1221979" y="187757"/>
            <a:ext cx="9748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ДОКАЗАННЫЕ ФАКТОРЫ ВЛИЯНИЯ НА КАЧЕСТВО ОБРАЗОВАНИЯ</a:t>
            </a:r>
          </a:p>
        </p:txBody>
      </p:sp>
      <p:pic>
        <p:nvPicPr>
          <p:cNvPr id="13" name="Picture 2" descr="Home page - OECD">
            <a:extLst>
              <a:ext uri="{FF2B5EF4-FFF2-40B4-BE49-F238E27FC236}">
                <a16:creationId xmlns:a16="http://schemas.microsoft.com/office/drawing/2014/main" xmlns="" id="{D8809C80-336E-E67B-2032-FC11F051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861" y="10426839"/>
            <a:ext cx="107587" cy="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20"/>
          <p:cNvSpPr/>
          <p:nvPr/>
        </p:nvSpPr>
        <p:spPr>
          <a:xfrm>
            <a:off x="166543" y="98254"/>
            <a:ext cx="11785600" cy="564503"/>
          </a:xfrm>
          <a:custGeom>
            <a:avLst/>
            <a:gdLst/>
            <a:ahLst/>
            <a:cxnLst/>
            <a:rect l="l" t="t" r="r" b="b"/>
            <a:pathLst>
              <a:path w="5084720" h="1198080">
                <a:moveTo>
                  <a:pt x="4960260" y="1198080"/>
                </a:moveTo>
                <a:lnTo>
                  <a:pt x="124460" y="1198080"/>
                </a:lnTo>
                <a:cubicBezTo>
                  <a:pt x="55880" y="1198080"/>
                  <a:pt x="0" y="1142200"/>
                  <a:pt x="0" y="107362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960260" y="0"/>
                </a:lnTo>
                <a:cubicBezTo>
                  <a:pt x="5028840" y="0"/>
                  <a:pt x="5084720" y="55880"/>
                  <a:pt x="5084720" y="124460"/>
                </a:cubicBezTo>
                <a:lnTo>
                  <a:pt x="5084720" y="1073620"/>
                </a:lnTo>
                <a:cubicBezTo>
                  <a:pt x="5084720" y="1142200"/>
                  <a:pt x="5028840" y="1198080"/>
                  <a:pt x="4960260" y="1198080"/>
                </a:cubicBezTo>
                <a:close/>
              </a:path>
            </a:pathLst>
          </a:custGeom>
          <a:solidFill>
            <a:srgbClr val="F6F6F6"/>
          </a:solidFill>
        </p:spPr>
      </p:sp>
      <p:sp>
        <p:nvSpPr>
          <p:cNvPr id="64" name="Прямоугольник 63"/>
          <p:cNvSpPr/>
          <p:nvPr/>
        </p:nvSpPr>
        <p:spPr>
          <a:xfrm>
            <a:off x="283835" y="152394"/>
            <a:ext cx="11504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сыныпқа барғанға дейін ҚҰЗЫРЕТТІЛІКТІ  АРТТЫРУ </a:t>
            </a:r>
            <a:endParaRPr lang="kk-KZ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421644" y="1628393"/>
            <a:ext cx="11348715" cy="1821389"/>
            <a:chOff x="2455910" y="7124702"/>
            <a:chExt cx="10333637" cy="2003506"/>
          </a:xfrm>
        </p:grpSpPr>
        <p:pic>
          <p:nvPicPr>
            <p:cNvPr id="67" name="object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2455910" y="7124702"/>
              <a:ext cx="10333637" cy="200350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68" name="TextBox 67"/>
            <p:cNvSpPr txBox="1"/>
            <p:nvPr/>
          </p:nvSpPr>
          <p:spPr>
            <a:xfrm rot="10800000" flipV="1">
              <a:off x="2922490" y="7682229"/>
              <a:ext cx="1182287" cy="778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</a:p>
            <a:p>
              <a:pPr algn="ctr" defTabSz="457200"/>
              <a:r>
                <a:rPr lang="kk-KZ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r>
                <a:rPr lang="kk-KZ" sz="2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ас 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806160" y="7930361"/>
              <a:ext cx="1397250" cy="778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</a:p>
            <a:p>
              <a:pPr algn="ctr" defTabSz="457200"/>
              <a:r>
                <a:rPr lang="kk-KZ" sz="2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 rot="10800000" flipH="1" flipV="1">
              <a:off x="6556609" y="7894971"/>
              <a:ext cx="1691873" cy="778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</a:p>
            <a:p>
              <a:pPr algn="ctr" defTabSz="457200"/>
              <a:r>
                <a:rPr lang="kk-KZ" sz="2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 rot="10800000" flipV="1">
              <a:off x="8733865" y="7702413"/>
              <a:ext cx="1397250" cy="778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  <a:p>
              <a:pPr algn="ctr" defTabSz="457200"/>
              <a:r>
                <a:rPr lang="kk-KZ" sz="2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 rot="10800000" flipV="1">
              <a:off x="10869185" y="7645377"/>
              <a:ext cx="1182291" cy="778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pPr algn="ctr" defTabSz="457200"/>
              <a:r>
                <a:rPr lang="kk-KZ" sz="2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Freeform 12"/>
          <p:cNvSpPr/>
          <p:nvPr/>
        </p:nvSpPr>
        <p:spPr>
          <a:xfrm>
            <a:off x="4746567" y="906444"/>
            <a:ext cx="1684194" cy="432224"/>
          </a:xfrm>
          <a:custGeom>
            <a:avLst/>
            <a:gdLst/>
            <a:ahLst/>
            <a:cxnLst/>
            <a:rect l="l" t="t" r="r" b="b"/>
            <a:pathLst>
              <a:path w="2763919" h="882511">
                <a:moveTo>
                  <a:pt x="0" y="0"/>
                </a:moveTo>
                <a:lnTo>
                  <a:pt x="2763918" y="0"/>
                </a:lnTo>
                <a:lnTo>
                  <a:pt x="2763918" y="882511"/>
                </a:lnTo>
                <a:lnTo>
                  <a:pt x="0" y="8825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31"/>
          <p:cNvSpPr/>
          <p:nvPr/>
        </p:nvSpPr>
        <p:spPr>
          <a:xfrm>
            <a:off x="6471100" y="887070"/>
            <a:ext cx="1255940" cy="435451"/>
          </a:xfrm>
          <a:custGeom>
            <a:avLst/>
            <a:gdLst/>
            <a:ahLst/>
            <a:cxnLst/>
            <a:rect l="l" t="t" r="r" b="b"/>
            <a:pathLst>
              <a:path w="1226460" h="379088">
                <a:moveTo>
                  <a:pt x="0" y="0"/>
                </a:moveTo>
                <a:lnTo>
                  <a:pt x="1226460" y="0"/>
                </a:lnTo>
                <a:lnTo>
                  <a:pt x="1226460" y="379088"/>
                </a:lnTo>
                <a:lnTo>
                  <a:pt x="0" y="3790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5" name="TextBox 24"/>
          <p:cNvSpPr txBox="1"/>
          <p:nvPr/>
        </p:nvSpPr>
        <p:spPr>
          <a:xfrm>
            <a:off x="7199245" y="933532"/>
            <a:ext cx="5155074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СӨЙЛЕУДІ ДАМЫТУ, САУАТ АШУ</a:t>
            </a:r>
            <a:endParaRPr lang="ru-RU" sz="20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084F63F8-6A20-25D1-ABD7-29064974B1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69" y="1821298"/>
            <a:ext cx="825593" cy="825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16F5818-0BFA-7E17-1394-EFA5049019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23285" y="1212079"/>
            <a:ext cx="1344349" cy="1150334"/>
          </a:xfrm>
          <a:prstGeom prst="rect">
            <a:avLst/>
          </a:prstGeom>
        </p:spPr>
      </p:pic>
      <p:sp>
        <p:nvSpPr>
          <p:cNvPr id="19" name="TextBox 24"/>
          <p:cNvSpPr txBox="1"/>
          <p:nvPr/>
        </p:nvSpPr>
        <p:spPr>
          <a:xfrm>
            <a:off x="-75916" y="967026"/>
            <a:ext cx="5155074" cy="3277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КОММУНИКАТИВТІК ДАҒДЫЛАР</a:t>
            </a:r>
            <a:endParaRPr lang="ru-RU" sz="20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83835" y="3560601"/>
            <a:ext cx="2135452" cy="1360141"/>
            <a:chOff x="421644" y="3824805"/>
            <a:chExt cx="2135452" cy="1178528"/>
          </a:xfrm>
        </p:grpSpPr>
        <p:sp>
          <p:nvSpPr>
            <p:cNvPr id="3" name="Блок-схема: процесс 2"/>
            <p:cNvSpPr/>
            <p:nvPr/>
          </p:nvSpPr>
          <p:spPr>
            <a:xfrm>
              <a:off x="421644" y="3824805"/>
              <a:ext cx="2135452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TextBox 26"/>
            <p:cNvSpPr txBox="1"/>
            <p:nvPr/>
          </p:nvSpPr>
          <p:spPr>
            <a:xfrm>
              <a:off x="421644" y="3895337"/>
              <a:ext cx="2063860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Есту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арқылы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қабылдау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және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ересектерді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түсіну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дұрыс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айтуға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қарапайым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сұрақтарға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жауап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беруге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ұмтылу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дағдыларына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ие</a:t>
              </a:r>
              <a:endParaRPr lang="ru-RU" sz="1200" b="1" dirty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466403" y="3560602"/>
            <a:ext cx="2331923" cy="1545552"/>
            <a:chOff x="293773" y="3593111"/>
            <a:chExt cx="2175673" cy="2345125"/>
          </a:xfrm>
        </p:grpSpPr>
        <p:sp>
          <p:nvSpPr>
            <p:cNvPr id="28" name="Блок-схема: процесс 27"/>
            <p:cNvSpPr/>
            <p:nvPr/>
          </p:nvSpPr>
          <p:spPr>
            <a:xfrm>
              <a:off x="316610" y="3593111"/>
              <a:ext cx="2152836" cy="2345125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TextBox 26"/>
            <p:cNvSpPr txBox="1"/>
            <p:nvPr/>
          </p:nvSpPr>
          <p:spPr>
            <a:xfrm>
              <a:off x="293773" y="3703729"/>
              <a:ext cx="2082769" cy="21190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Ересектердің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айтқанын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түсінеді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қарапайым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сұрақтарға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жауап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береді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өз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пікірін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айтады</a:t>
              </a:r>
              <a:endParaRPr lang="ru-RU" sz="1200" b="1" dirty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Дауысты және </a:t>
              </a:r>
              <a:r>
                <a:rPr lang="kk-KZ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дауыссыз </a:t>
              </a:r>
              <a:r>
                <a:rPr lang="kk-KZ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дыбыстарды </a:t>
              </a:r>
              <a:r>
                <a:rPr lang="kk-KZ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дұрыс </a:t>
              </a:r>
              <a:r>
                <a:rPr lang="kk-KZ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айтады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869919" y="3560601"/>
            <a:ext cx="2343062" cy="2283246"/>
            <a:chOff x="391122" y="3701397"/>
            <a:chExt cx="2209839" cy="1112956"/>
          </a:xfrm>
        </p:grpSpPr>
        <p:sp>
          <p:nvSpPr>
            <p:cNvPr id="31" name="Блок-схема: процесс 30"/>
            <p:cNvSpPr/>
            <p:nvPr/>
          </p:nvSpPr>
          <p:spPr>
            <a:xfrm>
              <a:off x="391122" y="3701397"/>
              <a:ext cx="2209839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TextBox 26"/>
            <p:cNvSpPr txBox="1"/>
            <p:nvPr/>
          </p:nvSpPr>
          <p:spPr>
            <a:xfrm>
              <a:off x="443219" y="3707169"/>
              <a:ext cx="2144787" cy="9901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Ересектердің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айтқанын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түсінеді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күрделі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сұрақтарға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жауап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береді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өз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пікірін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айтады</a:t>
              </a:r>
              <a:endParaRPr lang="ru-RU" sz="12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Дауысты және дауыссыз дыбыстарды </a:t>
              </a:r>
              <a:r>
                <a:rPr lang="kk-KZ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анық айтады</a:t>
              </a:r>
              <a:endParaRPr lang="ru-RU" sz="12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Шығармалардың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мазмұнын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тыңдай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отырып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қабылдайды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және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түсінеді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;</a:t>
              </a:r>
              <a:endParaRPr lang="ru-RU" sz="12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Қазақ </a:t>
              </a:r>
              <a:r>
                <a:rPr lang="kk-KZ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тіліндегі </a:t>
              </a:r>
              <a:r>
                <a:rPr lang="kk-KZ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дыбыстар </a:t>
              </a:r>
              <a:r>
                <a:rPr lang="kk-KZ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мен </a:t>
              </a:r>
              <a:r>
                <a:rPr lang="kk-KZ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сөздерді </a:t>
              </a:r>
              <a:r>
                <a:rPr lang="kk-KZ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айтады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268219" y="3560601"/>
            <a:ext cx="2271400" cy="2665632"/>
            <a:chOff x="417758" y="3718457"/>
            <a:chExt cx="2185826" cy="1112956"/>
          </a:xfrm>
        </p:grpSpPr>
        <p:sp>
          <p:nvSpPr>
            <p:cNvPr id="34" name="Блок-схема: процесс 33"/>
            <p:cNvSpPr/>
            <p:nvPr/>
          </p:nvSpPr>
          <p:spPr>
            <a:xfrm>
              <a:off x="417758" y="3718457"/>
              <a:ext cx="218582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TextBox 26"/>
            <p:cNvSpPr txBox="1"/>
            <p:nvPr/>
          </p:nvSpPr>
          <p:spPr>
            <a:xfrm>
              <a:off x="433497" y="3724972"/>
              <a:ext cx="2130233" cy="10023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Ана </a:t>
              </a:r>
              <a:r>
                <a:rPr lang="kk-KZ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тілінің дыбыстарын </a:t>
              </a:r>
              <a:r>
                <a:rPr lang="kk-KZ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дұрыс </a:t>
              </a:r>
              <a:r>
                <a:rPr lang="kk-KZ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айтады</a:t>
              </a:r>
              <a:endParaRPr lang="ru-RU" sz="12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Сөйлеу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тілінде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қарапайым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және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күрделі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сөйлемдерд</a:t>
              </a:r>
              <a:r>
                <a:rPr lang="ru-RU" sz="1200" b="1" dirty="0" err="1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і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қолданады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түсінікті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сұрақтарды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қоя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біледі</a:t>
              </a:r>
              <a:endParaRPr lang="ru-RU" sz="1200" b="1" dirty="0" smtClean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Иллюстрация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бойынша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таныс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шығармалардың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мазмұнын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айтады</a:t>
              </a:r>
              <a:endParaRPr lang="ru-RU" sz="1200" b="1" dirty="0" smtClean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Дыбыстар мен сөздерді </a:t>
              </a:r>
              <a:r>
                <a:rPr lang="kk-KZ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дұрыс айтады </a:t>
              </a:r>
              <a:endParaRPr lang="ru-RU" sz="1200" b="1" dirty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Қазақ </a:t>
              </a:r>
              <a:r>
                <a:rPr lang="kk-KZ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тіліндегі </a:t>
              </a:r>
              <a:r>
                <a:rPr lang="kk-KZ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сөздік </a:t>
              </a:r>
              <a:r>
                <a:rPr lang="kk-KZ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қоры мол</a:t>
              </a:r>
              <a:endParaRPr lang="ru-RU" sz="12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9594857" y="3550930"/>
            <a:ext cx="2381867" cy="3538052"/>
            <a:chOff x="452028" y="3724315"/>
            <a:chExt cx="2152836" cy="1107158"/>
          </a:xfrm>
        </p:grpSpPr>
        <p:sp>
          <p:nvSpPr>
            <p:cNvPr id="37" name="Блок-схема: процесс 36"/>
            <p:cNvSpPr/>
            <p:nvPr/>
          </p:nvSpPr>
          <p:spPr>
            <a:xfrm>
              <a:off x="452028" y="3724315"/>
              <a:ext cx="2152836" cy="1095788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TextBox 26"/>
            <p:cNvSpPr txBox="1"/>
            <p:nvPr/>
          </p:nvSpPr>
          <p:spPr>
            <a:xfrm>
              <a:off x="478136" y="3733515"/>
              <a:ext cx="2100620" cy="109795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Сөздегі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дыбыстарды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дұрыс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айтады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сөйлеу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тілінде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қарапайым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және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күрделі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сөйлемдерді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қолданады</a:t>
              </a:r>
              <a:endParaRPr lang="ru-RU" sz="1200" b="1" dirty="0" smtClean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Әңгіме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құрастырады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мәтіннің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мазмұнын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айтады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өлеңдерд</a:t>
              </a:r>
              <a:r>
                <a:rPr lang="ru-RU" sz="1200" b="1" dirty="0" err="1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і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жатқа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айтады</a:t>
              </a:r>
              <a:endParaRPr lang="ru-RU" sz="12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Сөздерге </a:t>
              </a:r>
              <a:r>
                <a:rPr lang="kk-KZ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дыбыстық </a:t>
              </a:r>
              <a:r>
                <a:rPr lang="kk-KZ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талдау жүргізеді</a:t>
              </a:r>
              <a:endParaRPr lang="ru-RU" sz="12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Қағаз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бетінде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бағдарланады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қолды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жазуға</a:t>
              </a:r>
              <a:r>
                <a:rPr lang="ru-RU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дайындайды</a:t>
              </a:r>
              <a:endParaRPr lang="ru-RU" sz="12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Қазақ тіліне тән дыбыстарды  </a:t>
              </a:r>
              <a:r>
                <a:rPr lang="kk-KZ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дұрыс </a:t>
              </a:r>
              <a:r>
                <a:rPr lang="kk-KZ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айтады</a:t>
              </a:r>
              <a:endParaRPr lang="ru-RU" sz="12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Сұрақтарға</a:t>
              </a:r>
              <a:r>
                <a:rPr lang="kk-KZ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толық және дұрыс </a:t>
              </a:r>
              <a:r>
                <a:rPr lang="kk-KZ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жауап </a:t>
              </a:r>
              <a:r>
                <a:rPr lang="kk-KZ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береді</a:t>
              </a:r>
              <a:endParaRPr lang="ru-RU" sz="12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endParaRPr lang="ru-RU" sz="1200" b="1" dirty="0" smtClean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845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4A66700E-970E-4D87-BF32-BFFC6D4956CB}"/>
              </a:ext>
            </a:extLst>
          </p:cNvPr>
          <p:cNvSpPr/>
          <p:nvPr/>
        </p:nvSpPr>
        <p:spPr>
          <a:xfrm>
            <a:off x="1221979" y="187757"/>
            <a:ext cx="97480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ДОКАЗАННЫЕ ФАКТОРЫ ВЛИЯНИЯ НА КАЧЕСТВО ОБРАЗОВАНИЯ</a:t>
            </a:r>
          </a:p>
        </p:txBody>
      </p:sp>
      <p:pic>
        <p:nvPicPr>
          <p:cNvPr id="13" name="Picture 2" descr="Home page - OECD">
            <a:extLst>
              <a:ext uri="{FF2B5EF4-FFF2-40B4-BE49-F238E27FC236}">
                <a16:creationId xmlns:a16="http://schemas.microsoft.com/office/drawing/2014/main" xmlns="" id="{D8809C80-336E-E67B-2032-FC11F0512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861" y="10426839"/>
            <a:ext cx="107587" cy="5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Freeform 20"/>
          <p:cNvSpPr/>
          <p:nvPr/>
        </p:nvSpPr>
        <p:spPr>
          <a:xfrm>
            <a:off x="166543" y="98254"/>
            <a:ext cx="11785600" cy="564503"/>
          </a:xfrm>
          <a:custGeom>
            <a:avLst/>
            <a:gdLst/>
            <a:ahLst/>
            <a:cxnLst/>
            <a:rect l="l" t="t" r="r" b="b"/>
            <a:pathLst>
              <a:path w="5084720" h="1198080">
                <a:moveTo>
                  <a:pt x="4960260" y="1198080"/>
                </a:moveTo>
                <a:lnTo>
                  <a:pt x="124460" y="1198080"/>
                </a:lnTo>
                <a:cubicBezTo>
                  <a:pt x="55880" y="1198080"/>
                  <a:pt x="0" y="1142200"/>
                  <a:pt x="0" y="107362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4960260" y="0"/>
                </a:lnTo>
                <a:cubicBezTo>
                  <a:pt x="5028840" y="0"/>
                  <a:pt x="5084720" y="55880"/>
                  <a:pt x="5084720" y="124460"/>
                </a:cubicBezTo>
                <a:lnTo>
                  <a:pt x="5084720" y="1073620"/>
                </a:lnTo>
                <a:cubicBezTo>
                  <a:pt x="5084720" y="1142200"/>
                  <a:pt x="5028840" y="1198080"/>
                  <a:pt x="4960260" y="1198080"/>
                </a:cubicBezTo>
                <a:close/>
              </a:path>
            </a:pathLst>
          </a:custGeom>
          <a:solidFill>
            <a:srgbClr val="F6F6F6"/>
          </a:solidFill>
        </p:spPr>
      </p:sp>
      <p:sp>
        <p:nvSpPr>
          <p:cNvPr id="64" name="Прямоугольник 63"/>
          <p:cNvSpPr/>
          <p:nvPr/>
        </p:nvSpPr>
        <p:spPr>
          <a:xfrm>
            <a:off x="283835" y="152394"/>
            <a:ext cx="115040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сыныпқа барғанға дейін ҚҰЗЫРЕТТІЛІКТІ АРТТЫРУ</a:t>
            </a:r>
            <a:endParaRPr lang="kk-KZ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Группа 65"/>
          <p:cNvGrpSpPr/>
          <p:nvPr/>
        </p:nvGrpSpPr>
        <p:grpSpPr>
          <a:xfrm>
            <a:off x="439142" y="1607611"/>
            <a:ext cx="11348715" cy="1821389"/>
            <a:chOff x="2455910" y="7124702"/>
            <a:chExt cx="10333637" cy="2003506"/>
          </a:xfrm>
        </p:grpSpPr>
        <p:pic>
          <p:nvPicPr>
            <p:cNvPr id="67" name="object 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 flipV="1">
              <a:off x="2455910" y="7124702"/>
              <a:ext cx="10333637" cy="200350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</p:pic>
        <p:sp>
          <p:nvSpPr>
            <p:cNvPr id="68" name="TextBox 67"/>
            <p:cNvSpPr txBox="1"/>
            <p:nvPr/>
          </p:nvSpPr>
          <p:spPr>
            <a:xfrm rot="10800000" flipV="1">
              <a:off x="2922490" y="7682229"/>
              <a:ext cx="1182287" cy="778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 </a:t>
              </a:r>
            </a:p>
            <a:p>
              <a:pPr algn="ctr" defTabSz="457200"/>
              <a:r>
                <a:rPr lang="kk-KZ" sz="2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4806160" y="7930360"/>
              <a:ext cx="1397250" cy="778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 </a:t>
              </a:r>
            </a:p>
            <a:p>
              <a:pPr algn="ctr" defTabSz="457200"/>
              <a:r>
                <a:rPr lang="kk-KZ" sz="2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Прямоугольник 69"/>
            <p:cNvSpPr/>
            <p:nvPr/>
          </p:nvSpPr>
          <p:spPr>
            <a:xfrm rot="10800000" flipH="1" flipV="1">
              <a:off x="6556609" y="7894970"/>
              <a:ext cx="1691873" cy="778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</a:p>
            <a:p>
              <a:pPr algn="ctr" defTabSz="457200"/>
              <a:r>
                <a:rPr lang="kk-KZ" sz="2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 rot="10800000" flipV="1">
              <a:off x="8733865" y="7702413"/>
              <a:ext cx="1397250" cy="778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  <a:p>
              <a:pPr algn="ctr" defTabSz="457200"/>
              <a:r>
                <a:rPr lang="kk-KZ" sz="2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 rot="10800000" flipV="1">
              <a:off x="10869185" y="7645377"/>
              <a:ext cx="1182291" cy="778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457200"/>
              <a:r>
                <a:rPr lang="ru-RU" sz="20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  <a:p>
              <a:pPr algn="ctr" defTabSz="457200"/>
              <a:r>
                <a:rPr lang="kk-KZ" sz="20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жас</a:t>
              </a:r>
              <a:endPara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3" name="Freeform 12"/>
          <p:cNvSpPr/>
          <p:nvPr/>
        </p:nvSpPr>
        <p:spPr>
          <a:xfrm>
            <a:off x="4609480" y="819319"/>
            <a:ext cx="1684194" cy="575862"/>
          </a:xfrm>
          <a:custGeom>
            <a:avLst/>
            <a:gdLst/>
            <a:ahLst/>
            <a:cxnLst/>
            <a:rect l="l" t="t" r="r" b="b"/>
            <a:pathLst>
              <a:path w="2763919" h="882511">
                <a:moveTo>
                  <a:pt x="0" y="0"/>
                </a:moveTo>
                <a:lnTo>
                  <a:pt x="2763918" y="0"/>
                </a:lnTo>
                <a:lnTo>
                  <a:pt x="2763918" y="882511"/>
                </a:lnTo>
                <a:lnTo>
                  <a:pt x="0" y="8825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31"/>
          <p:cNvSpPr/>
          <p:nvPr/>
        </p:nvSpPr>
        <p:spPr>
          <a:xfrm>
            <a:off x="6332713" y="819318"/>
            <a:ext cx="983572" cy="575863"/>
          </a:xfrm>
          <a:custGeom>
            <a:avLst/>
            <a:gdLst/>
            <a:ahLst/>
            <a:cxnLst/>
            <a:rect l="l" t="t" r="r" b="b"/>
            <a:pathLst>
              <a:path w="1226460" h="379088">
                <a:moveTo>
                  <a:pt x="0" y="0"/>
                </a:moveTo>
                <a:lnTo>
                  <a:pt x="1226460" y="0"/>
                </a:lnTo>
                <a:lnTo>
                  <a:pt x="1226460" y="379088"/>
                </a:lnTo>
                <a:lnTo>
                  <a:pt x="0" y="37908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75" name="TextBox 24"/>
          <p:cNvSpPr txBox="1"/>
          <p:nvPr/>
        </p:nvSpPr>
        <p:spPr>
          <a:xfrm>
            <a:off x="6332713" y="954179"/>
            <a:ext cx="5867583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kk-KZ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МАТЕМАТИКА НЕГІЗДЕРІ</a:t>
            </a:r>
            <a:endParaRPr lang="ru-RU" sz="20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084F63F8-6A20-25D1-ABD7-29064974B1D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69" y="1821298"/>
            <a:ext cx="825593" cy="825593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516F5818-0BFA-7E17-1394-EFA50490198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23285" y="1212079"/>
            <a:ext cx="1344349" cy="1150334"/>
          </a:xfrm>
          <a:prstGeom prst="rect">
            <a:avLst/>
          </a:prstGeom>
        </p:spPr>
      </p:pic>
      <p:sp>
        <p:nvSpPr>
          <p:cNvPr id="19" name="TextBox 24"/>
          <p:cNvSpPr txBox="1"/>
          <p:nvPr/>
        </p:nvSpPr>
        <p:spPr>
          <a:xfrm>
            <a:off x="-232096" y="785041"/>
            <a:ext cx="5155074" cy="686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57200">
              <a:lnSpc>
                <a:spcPts val="2800"/>
              </a:lnSpc>
            </a:pPr>
            <a:r>
              <a:rPr lang="ru-RU" sz="2000" b="1" dirty="0" smtClean="0">
                <a:solidFill>
                  <a:srgbClr val="0E2F5F"/>
                </a:solidFill>
                <a:latin typeface="Aileron Ultra-Bold"/>
                <a:ea typeface="Aileron Ultra-Bold"/>
                <a:cs typeface="Aileron Ultra-Bold"/>
                <a:sym typeface="Aileron Ultra-Bold"/>
              </a:rPr>
              <a:t>ТАНЫМДЫҚ ЖӘНЕ ЗИЯТКЕРЛІК ДАҒДЫЛАР</a:t>
            </a:r>
            <a:endParaRPr lang="ru-RU" sz="2000" b="1" dirty="0">
              <a:solidFill>
                <a:srgbClr val="0E2F5F"/>
              </a:solidFill>
              <a:latin typeface="Aileron Ultra-Bold"/>
              <a:ea typeface="Aileron Ultra-Bold"/>
              <a:cs typeface="Aileron Ultra-Bold"/>
              <a:sym typeface="Aileron Ultra-Bold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03332" y="3560602"/>
            <a:ext cx="2135452" cy="1779035"/>
            <a:chOff x="421644" y="3824805"/>
            <a:chExt cx="2135452" cy="1452248"/>
          </a:xfrm>
        </p:grpSpPr>
        <p:sp>
          <p:nvSpPr>
            <p:cNvPr id="3" name="Блок-схема: процесс 2"/>
            <p:cNvSpPr/>
            <p:nvPr/>
          </p:nvSpPr>
          <p:spPr>
            <a:xfrm>
              <a:off x="421644" y="3824805"/>
              <a:ext cx="2135452" cy="1452248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6" name="TextBox 26"/>
            <p:cNvSpPr txBox="1"/>
            <p:nvPr/>
          </p:nvSpPr>
          <p:spPr>
            <a:xfrm>
              <a:off x="433503" y="3858376"/>
              <a:ext cx="2063860" cy="12059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Заттармен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әртүрлі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әрекеттерді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орындайды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(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ашу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жабу,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өткізу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шығару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домалату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қадау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)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Бірдей заттарды көлемі мен пішіні бойынша </a:t>
              </a:r>
              <a:r>
                <a:rPr lang="kk-KZ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топтастырады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2490880" y="3560600"/>
            <a:ext cx="2307446" cy="2081464"/>
            <a:chOff x="316610" y="3593111"/>
            <a:chExt cx="2152836" cy="2345125"/>
          </a:xfrm>
        </p:grpSpPr>
        <p:sp>
          <p:nvSpPr>
            <p:cNvPr id="28" name="Блок-схема: процесс 27"/>
            <p:cNvSpPr/>
            <p:nvPr/>
          </p:nvSpPr>
          <p:spPr>
            <a:xfrm>
              <a:off x="316610" y="3593111"/>
              <a:ext cx="2152836" cy="2345125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9" name="TextBox 26"/>
            <p:cNvSpPr txBox="1"/>
            <p:nvPr/>
          </p:nvSpPr>
          <p:spPr>
            <a:xfrm>
              <a:off x="334801" y="3674499"/>
              <a:ext cx="2082769" cy="208057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Ересектердің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ауызша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нұсқауы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 мен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үлгі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бойынша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тапсырмаларды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орындайды</a:t>
              </a:r>
              <a:endParaRPr lang="ru-RU" sz="1200" b="1" dirty="0" smtClean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Заттардың</a:t>
              </a:r>
              <a:r>
                <a:rPr lang="ru-RU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негізгі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түстерін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пішінін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көлемін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ажыратады</a:t>
              </a:r>
              <a:endParaRPr lang="ru-RU" sz="1200" b="1" dirty="0" smtClean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Дөңгелек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және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сопақша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пішінге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ұқсас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заттардың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суретін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салады</a:t>
              </a:r>
              <a:endParaRPr lang="ru-RU" sz="1200" b="1" dirty="0" smtClean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4912627" y="3560604"/>
            <a:ext cx="2343062" cy="2081466"/>
            <a:chOff x="391122" y="3701397"/>
            <a:chExt cx="2209839" cy="1112956"/>
          </a:xfrm>
        </p:grpSpPr>
        <p:sp>
          <p:nvSpPr>
            <p:cNvPr id="31" name="Блок-схема: процесс 30"/>
            <p:cNvSpPr/>
            <p:nvPr/>
          </p:nvSpPr>
          <p:spPr>
            <a:xfrm>
              <a:off x="391122" y="3701397"/>
              <a:ext cx="2209839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2" name="TextBox 26"/>
            <p:cNvSpPr txBox="1"/>
            <p:nvPr/>
          </p:nvSpPr>
          <p:spPr>
            <a:xfrm>
              <a:off x="419443" y="3744014"/>
              <a:ext cx="2144787" cy="98740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«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ір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», «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көп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»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ұғымдарын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ажыратады</a:t>
              </a:r>
              <a:endParaRPr lang="ru-RU" sz="1200" b="1" dirty="0" smtClean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Қоршаған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ортада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бір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немесе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бірнеше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бірдей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заттарды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іздейді</a:t>
              </a:r>
              <a:endParaRPr lang="ru-RU" sz="1200" b="1" dirty="0" smtClean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Салыстыру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(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беттестіру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қатар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қою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)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әдісімен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заттарға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тән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айырмашылықтарды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біледі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және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атайды</a:t>
              </a:r>
              <a:endParaRPr lang="ru-RU" sz="1200" b="1" dirty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7268219" y="3560601"/>
            <a:ext cx="2271400" cy="2483148"/>
            <a:chOff x="417758" y="3718457"/>
            <a:chExt cx="2185826" cy="1112956"/>
          </a:xfrm>
        </p:grpSpPr>
        <p:sp>
          <p:nvSpPr>
            <p:cNvPr id="34" name="Блок-схема: процесс 33"/>
            <p:cNvSpPr/>
            <p:nvPr/>
          </p:nvSpPr>
          <p:spPr>
            <a:xfrm>
              <a:off x="417758" y="3718457"/>
              <a:ext cx="218582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TextBox 26"/>
            <p:cNvSpPr txBox="1"/>
            <p:nvPr/>
          </p:nvSpPr>
          <p:spPr>
            <a:xfrm>
              <a:off x="433497" y="3724972"/>
              <a:ext cx="2130233" cy="99321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5-ке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дейін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тура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және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кері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санай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біледі</a:t>
              </a:r>
              <a:endParaRPr lang="ru-RU" sz="1200" b="1" dirty="0" smtClean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Ұзындығы мен ені, биіктігі мен қалыңдығы бойынша екі түрлі және бірдей затты</a:t>
              </a:r>
              <a:r>
                <a:rPr lang="kk-KZ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салыстырады</a:t>
              </a:r>
              <a:endParaRPr lang="ru-RU" sz="12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Геометриялық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фигураларды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және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денелерді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ажыратады</a:t>
              </a:r>
              <a:r>
                <a:rPr lang="ru-RU" sz="1200" b="1" dirty="0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атайды</a:t>
              </a:r>
              <a:endParaRPr lang="ru-RU" sz="1200" b="1" dirty="0" smtClean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Заттарға тән белгілер мен ерекшеліктерді </a:t>
              </a:r>
              <a:r>
                <a:rPr lang="kk-KZ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атайды</a:t>
              </a:r>
              <a:endParaRPr lang="ru-RU" sz="12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9594857" y="3550932"/>
            <a:ext cx="2381867" cy="2840815"/>
            <a:chOff x="452028" y="3724315"/>
            <a:chExt cx="2152836" cy="1112956"/>
          </a:xfrm>
        </p:grpSpPr>
        <p:sp>
          <p:nvSpPr>
            <p:cNvPr id="37" name="Блок-схема: процесс 36"/>
            <p:cNvSpPr/>
            <p:nvPr/>
          </p:nvSpPr>
          <p:spPr>
            <a:xfrm>
              <a:off x="452028" y="3724315"/>
              <a:ext cx="2152836" cy="1112956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TextBox 26"/>
            <p:cNvSpPr txBox="1"/>
            <p:nvPr/>
          </p:nvSpPr>
          <p:spPr>
            <a:xfrm>
              <a:off x="478136" y="3733516"/>
              <a:ext cx="2100620" cy="10128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10-ға дейін тура және кері санай </a:t>
              </a:r>
              <a:r>
                <a:rPr lang="kk-KZ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біледі</a:t>
              </a:r>
              <a:endParaRPr lang="ru-RU" sz="12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Заттарды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үрлі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белгілері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бойынша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 (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түсі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пішіні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көлемі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саны, материалы)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салыстырады</a:t>
              </a:r>
              <a:endParaRPr lang="ru-RU" sz="1200" b="1" dirty="0" smtClean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Уақытты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кеңістікті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,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жазықтықты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бағдарлайды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Геометриялық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фигуралар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мен </a:t>
              </a:r>
              <a:r>
                <a:rPr lang="ru-RU" sz="1200" b="1" dirty="0" err="1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денелерді</a:t>
              </a:r>
              <a:r>
                <a:rPr lang="ru-RU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 </a:t>
              </a:r>
              <a:r>
                <a:rPr lang="ru-RU" sz="1200" b="1" dirty="0" err="1" smtClean="0">
                  <a:solidFill>
                    <a:srgbClr val="00206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біледі</a:t>
              </a:r>
              <a:endParaRPr lang="ru-RU" sz="1200" b="1" dirty="0" smtClean="0">
                <a:solidFill>
                  <a:srgbClr val="00206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Л</a:t>
              </a:r>
              <a:r>
                <a:rPr lang="kk-KZ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огикалық тапсырмаларын </a:t>
              </a:r>
              <a:r>
                <a:rPr lang="kk-KZ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орындайды</a:t>
              </a:r>
              <a:endParaRPr lang="ru-RU" sz="12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  <a:p>
              <a:pPr marL="171450" indent="-171450" algn="just" defTabSz="457200">
                <a:buFont typeface="Wingdings" panose="05000000000000000000" pitchFamily="2" charset="2"/>
                <a:buChar char="ü"/>
              </a:pPr>
              <a:r>
                <a:rPr lang="kk-KZ" sz="1200" b="1" dirty="0" smtClean="0">
                  <a:solidFill>
                    <a:srgbClr val="0070C0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Қойылған міндеттерді шешу жолдарын </a:t>
              </a:r>
              <a:r>
                <a:rPr lang="kk-KZ" sz="1200" b="1" dirty="0" smtClean="0">
                  <a:solidFill>
                    <a:srgbClr val="0E2F5F"/>
                  </a:solidFill>
                  <a:latin typeface="Aileron Ultra-Bold"/>
                  <a:ea typeface="Aileron Ultra-Bold"/>
                  <a:cs typeface="Aileron Ultra-Bold"/>
                  <a:sym typeface="Aileron Ultra-Bold"/>
                </a:rPr>
                <a:t>біледі</a:t>
              </a:r>
              <a:endParaRPr lang="ru-RU" sz="1200" b="1" dirty="0" smtClean="0">
                <a:solidFill>
                  <a:srgbClr val="0070C0"/>
                </a:solidFill>
                <a:latin typeface="Aileron Ultra-Bold"/>
                <a:ea typeface="Aileron Ultra-Bold"/>
                <a:cs typeface="Aileron Ultra-Bold"/>
                <a:sym typeface="Aileron Ultra-Bold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99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2015</TotalTime>
  <Words>1469</Words>
  <Application>Microsoft Office PowerPoint</Application>
  <PresentationFormat>Широкоэкранный</PresentationFormat>
  <Paragraphs>551</Paragraphs>
  <Slides>11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Aileron Ultra-Bold</vt:lpstr>
      <vt:lpstr>Arial</vt:lpstr>
      <vt:lpstr>Calibri</vt:lpstr>
      <vt:lpstr>Calibri Light</vt:lpstr>
      <vt:lpstr>Segoe UI</vt:lpstr>
      <vt:lpstr>Times New Roman</vt:lpstr>
      <vt:lpstr>Wingdings</vt:lpstr>
      <vt:lpstr>1_Тема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Shkola Do</dc:creator>
  <cp:lastModifiedBy>Андыбаева Манап Сагаткановна</cp:lastModifiedBy>
  <cp:revision>113</cp:revision>
  <cp:lastPrinted>2025-02-03T04:34:40Z</cp:lastPrinted>
  <dcterms:created xsi:type="dcterms:W3CDTF">2025-01-14T05:57:42Z</dcterms:created>
  <dcterms:modified xsi:type="dcterms:W3CDTF">2025-02-11T12:31:57Z</dcterms:modified>
</cp:coreProperties>
</file>